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7" r:id="rId3"/>
    <p:sldId id="258" r:id="rId4"/>
    <p:sldId id="259" r:id="rId5"/>
    <p:sldId id="261" r:id="rId6"/>
    <p:sldId id="260" r:id="rId7"/>
    <p:sldId id="269" r:id="rId8"/>
    <p:sldId id="271" r:id="rId9"/>
    <p:sldId id="280" r:id="rId10"/>
    <p:sldId id="268" r:id="rId11"/>
    <p:sldId id="284" r:id="rId12"/>
    <p:sldId id="283" r:id="rId13"/>
    <p:sldId id="281" r:id="rId14"/>
    <p:sldId id="265" r:id="rId15"/>
    <p:sldId id="282" r:id="rId16"/>
    <p:sldId id="267" r:id="rId17"/>
    <p:sldId id="272" r:id="rId18"/>
    <p:sldId id="273" r:id="rId19"/>
    <p:sldId id="274" r:id="rId20"/>
    <p:sldId id="285" r:id="rId21"/>
    <p:sldId id="275" r:id="rId22"/>
    <p:sldId id="276" r:id="rId23"/>
    <p:sldId id="277" r:id="rId24"/>
    <p:sldId id="278" r:id="rId25"/>
    <p:sldId id="286"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95"/>
    <p:restoredTop sz="94799"/>
  </p:normalViewPr>
  <p:slideViewPr>
    <p:cSldViewPr snapToGrid="0">
      <p:cViewPr varScale="1">
        <p:scale>
          <a:sx n="78" d="100"/>
          <a:sy n="78" d="100"/>
        </p:scale>
        <p:origin x="10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ABC5BD-D5E4-4D99-956C-1164F7320DAB}" type="doc">
      <dgm:prSet loTypeId="urn:microsoft.com/office/officeart/2016/7/layout/VerticalSolidActionList" loCatId="List" qsTypeId="urn:microsoft.com/office/officeart/2005/8/quickstyle/simple1" qsCatId="simple" csTypeId="urn:microsoft.com/office/officeart/2005/8/colors/accent1_2" csCatId="accent1"/>
      <dgm:spPr/>
      <dgm:t>
        <a:bodyPr/>
        <a:lstStyle/>
        <a:p>
          <a:endParaRPr lang="en-US"/>
        </a:p>
      </dgm:t>
    </dgm:pt>
    <dgm:pt modelId="{73A5CECE-9FFE-4AC1-A58A-A2A80C5E5277}">
      <dgm:prSet/>
      <dgm:spPr/>
      <dgm:t>
        <a:bodyPr/>
        <a:lstStyle/>
        <a:p>
          <a:r>
            <a:rPr lang="en-US"/>
            <a:t>Combine</a:t>
          </a:r>
        </a:p>
      </dgm:t>
    </dgm:pt>
    <dgm:pt modelId="{9BE32D3E-B81D-4DE3-9598-1A51DD4A01BE}" type="parTrans" cxnId="{08F40DE7-5953-4BC3-8136-0F0462400D70}">
      <dgm:prSet/>
      <dgm:spPr/>
      <dgm:t>
        <a:bodyPr/>
        <a:lstStyle/>
        <a:p>
          <a:endParaRPr lang="en-US"/>
        </a:p>
      </dgm:t>
    </dgm:pt>
    <dgm:pt modelId="{6B1E0DE4-9488-4FB5-A265-CCC6FFB76C4C}" type="sibTrans" cxnId="{08F40DE7-5953-4BC3-8136-0F0462400D70}">
      <dgm:prSet/>
      <dgm:spPr/>
      <dgm:t>
        <a:bodyPr/>
        <a:lstStyle/>
        <a:p>
          <a:endParaRPr lang="en-US"/>
        </a:p>
      </dgm:t>
    </dgm:pt>
    <dgm:pt modelId="{A2F6D853-6BAC-4FAD-80E1-AF608DD5AE3E}">
      <dgm:prSet/>
      <dgm:spPr/>
      <dgm:t>
        <a:bodyPr/>
        <a:lstStyle/>
        <a:p>
          <a:r>
            <a:rPr lang="en-US"/>
            <a:t>Combine all the datasets for the years 2018, 2019, 2020, 2021 &amp; 2022 into a single dataset.</a:t>
          </a:r>
        </a:p>
      </dgm:t>
    </dgm:pt>
    <dgm:pt modelId="{DCA8B0A1-D033-4AF9-80D3-623557ADB2F8}" type="parTrans" cxnId="{466E35A1-DCFA-486A-847D-339203E68E66}">
      <dgm:prSet/>
      <dgm:spPr/>
      <dgm:t>
        <a:bodyPr/>
        <a:lstStyle/>
        <a:p>
          <a:endParaRPr lang="en-US"/>
        </a:p>
      </dgm:t>
    </dgm:pt>
    <dgm:pt modelId="{4F1025C8-850F-4695-9063-D1C23881E13F}" type="sibTrans" cxnId="{466E35A1-DCFA-486A-847D-339203E68E66}">
      <dgm:prSet/>
      <dgm:spPr/>
      <dgm:t>
        <a:bodyPr/>
        <a:lstStyle/>
        <a:p>
          <a:endParaRPr lang="en-US"/>
        </a:p>
      </dgm:t>
    </dgm:pt>
    <dgm:pt modelId="{6D9E4E22-1DAE-4428-B644-FA46279F869A}">
      <dgm:prSet/>
      <dgm:spPr/>
      <dgm:t>
        <a:bodyPr/>
        <a:lstStyle/>
        <a:p>
          <a:r>
            <a:rPr lang="en-US"/>
            <a:t>Take</a:t>
          </a:r>
        </a:p>
      </dgm:t>
    </dgm:pt>
    <dgm:pt modelId="{C67E68AA-9B7B-4C67-A446-EADAA7B58774}" type="parTrans" cxnId="{9025D320-A1E2-4506-9A88-E8AF2BE5D84C}">
      <dgm:prSet/>
      <dgm:spPr/>
      <dgm:t>
        <a:bodyPr/>
        <a:lstStyle/>
        <a:p>
          <a:endParaRPr lang="en-US"/>
        </a:p>
      </dgm:t>
    </dgm:pt>
    <dgm:pt modelId="{481D7434-461B-4FF1-816F-57CACC0E11C5}" type="sibTrans" cxnId="{9025D320-A1E2-4506-9A88-E8AF2BE5D84C}">
      <dgm:prSet/>
      <dgm:spPr/>
      <dgm:t>
        <a:bodyPr/>
        <a:lstStyle/>
        <a:p>
          <a:endParaRPr lang="en-US"/>
        </a:p>
      </dgm:t>
    </dgm:pt>
    <dgm:pt modelId="{083683C3-169E-44FF-BFBE-87AC77F8FFC2}">
      <dgm:prSet/>
      <dgm:spPr/>
      <dgm:t>
        <a:bodyPr/>
        <a:lstStyle/>
        <a:p>
          <a:r>
            <a:rPr lang="en-US"/>
            <a:t>Take a sample from the combined dataset to create a small dataset on which the PySpark script can be run locally.</a:t>
          </a:r>
        </a:p>
      </dgm:t>
    </dgm:pt>
    <dgm:pt modelId="{A31CA608-13DF-410F-BA4B-2C602470689C}" type="parTrans" cxnId="{C87767EC-05B8-4BD9-BEF2-67D72A90CD75}">
      <dgm:prSet/>
      <dgm:spPr/>
      <dgm:t>
        <a:bodyPr/>
        <a:lstStyle/>
        <a:p>
          <a:endParaRPr lang="en-US"/>
        </a:p>
      </dgm:t>
    </dgm:pt>
    <dgm:pt modelId="{5F87BB71-3023-4DB5-876F-E134CCECCD44}" type="sibTrans" cxnId="{C87767EC-05B8-4BD9-BEF2-67D72A90CD75}">
      <dgm:prSet/>
      <dgm:spPr/>
      <dgm:t>
        <a:bodyPr/>
        <a:lstStyle/>
        <a:p>
          <a:endParaRPr lang="en-US"/>
        </a:p>
      </dgm:t>
    </dgm:pt>
    <dgm:pt modelId="{AA44B959-F539-4AD7-B900-CE283642BC03}">
      <dgm:prSet/>
      <dgm:spPr/>
      <dgm:t>
        <a:bodyPr/>
        <a:lstStyle/>
        <a:p>
          <a:r>
            <a:rPr lang="en-US"/>
            <a:t>Perform</a:t>
          </a:r>
        </a:p>
      </dgm:t>
    </dgm:pt>
    <dgm:pt modelId="{805EA91F-EDCE-4E86-9DE7-845EBA46B459}" type="parTrans" cxnId="{4B9835B2-EB70-4F9B-94FA-191E238A7D2B}">
      <dgm:prSet/>
      <dgm:spPr/>
      <dgm:t>
        <a:bodyPr/>
        <a:lstStyle/>
        <a:p>
          <a:endParaRPr lang="en-US"/>
        </a:p>
      </dgm:t>
    </dgm:pt>
    <dgm:pt modelId="{B0096A28-CA2B-42A1-AC89-0AB733B88161}" type="sibTrans" cxnId="{4B9835B2-EB70-4F9B-94FA-191E238A7D2B}">
      <dgm:prSet/>
      <dgm:spPr/>
      <dgm:t>
        <a:bodyPr/>
        <a:lstStyle/>
        <a:p>
          <a:endParaRPr lang="en-US"/>
        </a:p>
      </dgm:t>
    </dgm:pt>
    <dgm:pt modelId="{E9345F06-C0C9-4BB6-A577-815BF94D5A97}">
      <dgm:prSet/>
      <dgm:spPr/>
      <dgm:t>
        <a:bodyPr/>
        <a:lstStyle/>
        <a:p>
          <a:r>
            <a:rPr lang="en-US"/>
            <a:t>Perform data wrangling (data cleaning, feature engineering).</a:t>
          </a:r>
        </a:p>
      </dgm:t>
    </dgm:pt>
    <dgm:pt modelId="{67BACA73-0AD2-4386-B21D-34508C45313C}" type="parTrans" cxnId="{7B7DF2C7-4D59-4290-90AD-727E039B14B1}">
      <dgm:prSet/>
      <dgm:spPr/>
      <dgm:t>
        <a:bodyPr/>
        <a:lstStyle/>
        <a:p>
          <a:endParaRPr lang="en-US"/>
        </a:p>
      </dgm:t>
    </dgm:pt>
    <dgm:pt modelId="{3A57A20D-D5D2-4FE9-AB54-E055DFE1CAAB}" type="sibTrans" cxnId="{7B7DF2C7-4D59-4290-90AD-727E039B14B1}">
      <dgm:prSet/>
      <dgm:spPr/>
      <dgm:t>
        <a:bodyPr/>
        <a:lstStyle/>
        <a:p>
          <a:endParaRPr lang="en-US"/>
        </a:p>
      </dgm:t>
    </dgm:pt>
    <dgm:pt modelId="{2F448FE3-ABE5-45AE-87E3-F63E35F2403F}">
      <dgm:prSet/>
      <dgm:spPr/>
      <dgm:t>
        <a:bodyPr/>
        <a:lstStyle/>
        <a:p>
          <a:r>
            <a:rPr lang="en-US"/>
            <a:t>Perform</a:t>
          </a:r>
        </a:p>
      </dgm:t>
    </dgm:pt>
    <dgm:pt modelId="{AD237A18-5712-43CB-BF35-2B632A825EE6}" type="parTrans" cxnId="{451B5FE5-61C3-42E5-8E60-31DC500E8429}">
      <dgm:prSet/>
      <dgm:spPr/>
      <dgm:t>
        <a:bodyPr/>
        <a:lstStyle/>
        <a:p>
          <a:endParaRPr lang="en-US"/>
        </a:p>
      </dgm:t>
    </dgm:pt>
    <dgm:pt modelId="{D3DA8F5E-BA0C-47B6-87C6-8ED7A3EAF32D}" type="sibTrans" cxnId="{451B5FE5-61C3-42E5-8E60-31DC500E8429}">
      <dgm:prSet/>
      <dgm:spPr/>
      <dgm:t>
        <a:bodyPr/>
        <a:lstStyle/>
        <a:p>
          <a:endParaRPr lang="en-US"/>
        </a:p>
      </dgm:t>
    </dgm:pt>
    <dgm:pt modelId="{E819F8E6-AE1E-4251-88DF-1E7683F889FA}">
      <dgm:prSet/>
      <dgm:spPr/>
      <dgm:t>
        <a:bodyPr/>
        <a:lstStyle/>
        <a:p>
          <a:r>
            <a:rPr lang="en-US"/>
            <a:t>Perform visualizations to get a good understanding of the dataset.</a:t>
          </a:r>
        </a:p>
      </dgm:t>
    </dgm:pt>
    <dgm:pt modelId="{4CFE6250-E43B-4DC2-8A58-85CE29DE23B8}" type="parTrans" cxnId="{CD4E7F0F-0FCF-488E-A209-6FCCE13B7530}">
      <dgm:prSet/>
      <dgm:spPr/>
      <dgm:t>
        <a:bodyPr/>
        <a:lstStyle/>
        <a:p>
          <a:endParaRPr lang="en-US"/>
        </a:p>
      </dgm:t>
    </dgm:pt>
    <dgm:pt modelId="{0D39EAA7-EED4-4709-ADCD-A1AAFC8DF6D6}" type="sibTrans" cxnId="{CD4E7F0F-0FCF-488E-A209-6FCCE13B7530}">
      <dgm:prSet/>
      <dgm:spPr/>
      <dgm:t>
        <a:bodyPr/>
        <a:lstStyle/>
        <a:p>
          <a:endParaRPr lang="en-US"/>
        </a:p>
      </dgm:t>
    </dgm:pt>
    <dgm:pt modelId="{DBD287E6-FB45-4189-9F6A-837E13C1A883}">
      <dgm:prSet/>
      <dgm:spPr/>
      <dgm:t>
        <a:bodyPr/>
        <a:lstStyle/>
        <a:p>
          <a:r>
            <a:rPr lang="en-US"/>
            <a:t>Perform</a:t>
          </a:r>
        </a:p>
      </dgm:t>
    </dgm:pt>
    <dgm:pt modelId="{CF85BB50-7D2E-40B4-BC9F-165DCD5E4CB6}" type="parTrans" cxnId="{1B245DFC-C970-4EEB-9E3C-86CB118A2447}">
      <dgm:prSet/>
      <dgm:spPr/>
      <dgm:t>
        <a:bodyPr/>
        <a:lstStyle/>
        <a:p>
          <a:endParaRPr lang="en-US"/>
        </a:p>
      </dgm:t>
    </dgm:pt>
    <dgm:pt modelId="{2BC96C06-3DD6-4905-B5F4-170D7BDE92CB}" type="sibTrans" cxnId="{1B245DFC-C970-4EEB-9E3C-86CB118A2447}">
      <dgm:prSet/>
      <dgm:spPr/>
      <dgm:t>
        <a:bodyPr/>
        <a:lstStyle/>
        <a:p>
          <a:endParaRPr lang="en-US"/>
        </a:p>
      </dgm:t>
    </dgm:pt>
    <dgm:pt modelId="{CA769BE1-45F9-4872-8531-8507935B3B0D}">
      <dgm:prSet/>
      <dgm:spPr/>
      <dgm:t>
        <a:bodyPr/>
        <a:lstStyle/>
        <a:p>
          <a:r>
            <a:rPr lang="en-US"/>
            <a:t>Perform statistical analysis on the dataset.</a:t>
          </a:r>
        </a:p>
      </dgm:t>
    </dgm:pt>
    <dgm:pt modelId="{22BB15D0-B795-4728-856E-AE7D9D96EC15}" type="parTrans" cxnId="{6691EBDE-CC97-491B-A98C-86E18679D6E4}">
      <dgm:prSet/>
      <dgm:spPr/>
      <dgm:t>
        <a:bodyPr/>
        <a:lstStyle/>
        <a:p>
          <a:endParaRPr lang="en-US"/>
        </a:p>
      </dgm:t>
    </dgm:pt>
    <dgm:pt modelId="{2CA680F5-5B8B-4F68-B1A1-E9971F9619AE}" type="sibTrans" cxnId="{6691EBDE-CC97-491B-A98C-86E18679D6E4}">
      <dgm:prSet/>
      <dgm:spPr/>
      <dgm:t>
        <a:bodyPr/>
        <a:lstStyle/>
        <a:p>
          <a:endParaRPr lang="en-US"/>
        </a:p>
      </dgm:t>
    </dgm:pt>
    <dgm:pt modelId="{322A10ED-C4A5-4F53-B9AC-06B5285A317B}">
      <dgm:prSet/>
      <dgm:spPr/>
      <dgm:t>
        <a:bodyPr/>
        <a:lstStyle/>
        <a:p>
          <a:r>
            <a:rPr lang="en-US"/>
            <a:t>Perform</a:t>
          </a:r>
        </a:p>
      </dgm:t>
    </dgm:pt>
    <dgm:pt modelId="{E363363B-81F1-44C9-BD3E-CE652E100E97}" type="parTrans" cxnId="{CAB66B2B-8480-41F6-AA57-B5025C639489}">
      <dgm:prSet/>
      <dgm:spPr/>
      <dgm:t>
        <a:bodyPr/>
        <a:lstStyle/>
        <a:p>
          <a:endParaRPr lang="en-US"/>
        </a:p>
      </dgm:t>
    </dgm:pt>
    <dgm:pt modelId="{F6CB25C8-C831-47A1-8F86-53A9092A4110}" type="sibTrans" cxnId="{CAB66B2B-8480-41F6-AA57-B5025C639489}">
      <dgm:prSet/>
      <dgm:spPr/>
      <dgm:t>
        <a:bodyPr/>
        <a:lstStyle/>
        <a:p>
          <a:endParaRPr lang="en-US"/>
        </a:p>
      </dgm:t>
    </dgm:pt>
    <dgm:pt modelId="{700F87D7-9599-404D-A9D8-644B4D077817}">
      <dgm:prSet/>
      <dgm:spPr/>
      <dgm:t>
        <a:bodyPr/>
        <a:lstStyle/>
        <a:p>
          <a:r>
            <a:rPr lang="en-US"/>
            <a:t>Perform feature selection on the dataset.</a:t>
          </a:r>
        </a:p>
      </dgm:t>
    </dgm:pt>
    <dgm:pt modelId="{92A675D1-D47B-4ACE-B047-5F30DD1F9A36}" type="parTrans" cxnId="{3D79F8CE-3C56-48C4-A013-5646552AC025}">
      <dgm:prSet/>
      <dgm:spPr/>
      <dgm:t>
        <a:bodyPr/>
        <a:lstStyle/>
        <a:p>
          <a:endParaRPr lang="en-US"/>
        </a:p>
      </dgm:t>
    </dgm:pt>
    <dgm:pt modelId="{0F6EA531-53E3-4D38-B934-084A72B89D3A}" type="sibTrans" cxnId="{3D79F8CE-3C56-48C4-A013-5646552AC025}">
      <dgm:prSet/>
      <dgm:spPr/>
      <dgm:t>
        <a:bodyPr/>
        <a:lstStyle/>
        <a:p>
          <a:endParaRPr lang="en-US"/>
        </a:p>
      </dgm:t>
    </dgm:pt>
    <dgm:pt modelId="{A60F3AD6-33CB-4694-AB7C-2A08075335BF}">
      <dgm:prSet/>
      <dgm:spPr/>
      <dgm:t>
        <a:bodyPr/>
        <a:lstStyle/>
        <a:p>
          <a:r>
            <a:rPr lang="en-US"/>
            <a:t>Perform</a:t>
          </a:r>
        </a:p>
      </dgm:t>
    </dgm:pt>
    <dgm:pt modelId="{18BFB18A-4B4F-4221-A4E6-73F20EFB3BA5}" type="parTrans" cxnId="{C10D8858-F58B-4EBA-8D63-EF59AC69E6CD}">
      <dgm:prSet/>
      <dgm:spPr/>
      <dgm:t>
        <a:bodyPr/>
        <a:lstStyle/>
        <a:p>
          <a:endParaRPr lang="en-US"/>
        </a:p>
      </dgm:t>
    </dgm:pt>
    <dgm:pt modelId="{69AD1772-5B32-4F74-AF33-43BF877755C0}" type="sibTrans" cxnId="{C10D8858-F58B-4EBA-8D63-EF59AC69E6CD}">
      <dgm:prSet/>
      <dgm:spPr/>
      <dgm:t>
        <a:bodyPr/>
        <a:lstStyle/>
        <a:p>
          <a:endParaRPr lang="en-US"/>
        </a:p>
      </dgm:t>
    </dgm:pt>
    <dgm:pt modelId="{BBFF95E4-7A68-4D07-BC6D-B0DAA09335AD}">
      <dgm:prSet/>
      <dgm:spPr/>
      <dgm:t>
        <a:bodyPr/>
        <a:lstStyle/>
        <a:p>
          <a:r>
            <a:rPr lang="en-US"/>
            <a:t>Perform Machine Learning techniques to predict delay status of the flights.</a:t>
          </a:r>
        </a:p>
      </dgm:t>
    </dgm:pt>
    <dgm:pt modelId="{284C6FD4-9C3F-49CE-8A07-06A94FE59245}" type="parTrans" cxnId="{5F6307D9-731C-4FAA-9302-ED5E8A156E6B}">
      <dgm:prSet/>
      <dgm:spPr/>
      <dgm:t>
        <a:bodyPr/>
        <a:lstStyle/>
        <a:p>
          <a:endParaRPr lang="en-US"/>
        </a:p>
      </dgm:t>
    </dgm:pt>
    <dgm:pt modelId="{01A689B6-5420-46CA-BF7B-78E02599FC6C}" type="sibTrans" cxnId="{5F6307D9-731C-4FAA-9302-ED5E8A156E6B}">
      <dgm:prSet/>
      <dgm:spPr/>
      <dgm:t>
        <a:bodyPr/>
        <a:lstStyle/>
        <a:p>
          <a:endParaRPr lang="en-US"/>
        </a:p>
      </dgm:t>
    </dgm:pt>
    <dgm:pt modelId="{FC9BB6FC-A57E-9043-BEBF-F8C983B215C9}" type="pres">
      <dgm:prSet presAssocID="{F9ABC5BD-D5E4-4D99-956C-1164F7320DAB}" presName="Name0" presStyleCnt="0">
        <dgm:presLayoutVars>
          <dgm:dir/>
          <dgm:animLvl val="lvl"/>
          <dgm:resizeHandles val="exact"/>
        </dgm:presLayoutVars>
      </dgm:prSet>
      <dgm:spPr/>
    </dgm:pt>
    <dgm:pt modelId="{94B21880-D94E-A94E-964C-CCFE40A88FAB}" type="pres">
      <dgm:prSet presAssocID="{73A5CECE-9FFE-4AC1-A58A-A2A80C5E5277}" presName="linNode" presStyleCnt="0"/>
      <dgm:spPr/>
    </dgm:pt>
    <dgm:pt modelId="{54BA073E-87F1-0D42-8C10-65AD63C146B9}" type="pres">
      <dgm:prSet presAssocID="{73A5CECE-9FFE-4AC1-A58A-A2A80C5E5277}" presName="parentText" presStyleLbl="alignNode1" presStyleIdx="0" presStyleCnt="7">
        <dgm:presLayoutVars>
          <dgm:chMax val="1"/>
          <dgm:bulletEnabled/>
        </dgm:presLayoutVars>
      </dgm:prSet>
      <dgm:spPr/>
    </dgm:pt>
    <dgm:pt modelId="{81688BD4-CB19-A94C-8D7C-3D0E326E65EA}" type="pres">
      <dgm:prSet presAssocID="{73A5CECE-9FFE-4AC1-A58A-A2A80C5E5277}" presName="descendantText" presStyleLbl="alignAccFollowNode1" presStyleIdx="0" presStyleCnt="7">
        <dgm:presLayoutVars>
          <dgm:bulletEnabled/>
        </dgm:presLayoutVars>
      </dgm:prSet>
      <dgm:spPr/>
    </dgm:pt>
    <dgm:pt modelId="{E67917EC-5131-3546-B071-451EA52575CF}" type="pres">
      <dgm:prSet presAssocID="{6B1E0DE4-9488-4FB5-A265-CCC6FFB76C4C}" presName="sp" presStyleCnt="0"/>
      <dgm:spPr/>
    </dgm:pt>
    <dgm:pt modelId="{94DFD317-2A09-BE46-8319-03C280347CDE}" type="pres">
      <dgm:prSet presAssocID="{6D9E4E22-1DAE-4428-B644-FA46279F869A}" presName="linNode" presStyleCnt="0"/>
      <dgm:spPr/>
    </dgm:pt>
    <dgm:pt modelId="{3178BF69-A041-B745-986A-04ADA688D74B}" type="pres">
      <dgm:prSet presAssocID="{6D9E4E22-1DAE-4428-B644-FA46279F869A}" presName="parentText" presStyleLbl="alignNode1" presStyleIdx="1" presStyleCnt="7">
        <dgm:presLayoutVars>
          <dgm:chMax val="1"/>
          <dgm:bulletEnabled/>
        </dgm:presLayoutVars>
      </dgm:prSet>
      <dgm:spPr/>
    </dgm:pt>
    <dgm:pt modelId="{D1DF28D6-FA97-2D42-A751-459A42E946A0}" type="pres">
      <dgm:prSet presAssocID="{6D9E4E22-1DAE-4428-B644-FA46279F869A}" presName="descendantText" presStyleLbl="alignAccFollowNode1" presStyleIdx="1" presStyleCnt="7">
        <dgm:presLayoutVars>
          <dgm:bulletEnabled/>
        </dgm:presLayoutVars>
      </dgm:prSet>
      <dgm:spPr/>
    </dgm:pt>
    <dgm:pt modelId="{B490B1AA-06EE-8749-8194-EEDE1F1E005C}" type="pres">
      <dgm:prSet presAssocID="{481D7434-461B-4FF1-816F-57CACC0E11C5}" presName="sp" presStyleCnt="0"/>
      <dgm:spPr/>
    </dgm:pt>
    <dgm:pt modelId="{DF51B5BD-22D3-6D42-B3F3-785E99331DA5}" type="pres">
      <dgm:prSet presAssocID="{AA44B959-F539-4AD7-B900-CE283642BC03}" presName="linNode" presStyleCnt="0"/>
      <dgm:spPr/>
    </dgm:pt>
    <dgm:pt modelId="{083984DE-5860-424E-9771-A2565BEA2442}" type="pres">
      <dgm:prSet presAssocID="{AA44B959-F539-4AD7-B900-CE283642BC03}" presName="parentText" presStyleLbl="alignNode1" presStyleIdx="2" presStyleCnt="7">
        <dgm:presLayoutVars>
          <dgm:chMax val="1"/>
          <dgm:bulletEnabled/>
        </dgm:presLayoutVars>
      </dgm:prSet>
      <dgm:spPr/>
    </dgm:pt>
    <dgm:pt modelId="{3A06B923-DD31-FB40-BF34-8B7CC176B608}" type="pres">
      <dgm:prSet presAssocID="{AA44B959-F539-4AD7-B900-CE283642BC03}" presName="descendantText" presStyleLbl="alignAccFollowNode1" presStyleIdx="2" presStyleCnt="7">
        <dgm:presLayoutVars>
          <dgm:bulletEnabled/>
        </dgm:presLayoutVars>
      </dgm:prSet>
      <dgm:spPr/>
    </dgm:pt>
    <dgm:pt modelId="{459C0CEF-5256-DB48-B2D8-824EB3C65625}" type="pres">
      <dgm:prSet presAssocID="{B0096A28-CA2B-42A1-AC89-0AB733B88161}" presName="sp" presStyleCnt="0"/>
      <dgm:spPr/>
    </dgm:pt>
    <dgm:pt modelId="{E9694612-2594-7F44-A04E-7D3A2D35446A}" type="pres">
      <dgm:prSet presAssocID="{2F448FE3-ABE5-45AE-87E3-F63E35F2403F}" presName="linNode" presStyleCnt="0"/>
      <dgm:spPr/>
    </dgm:pt>
    <dgm:pt modelId="{A5AC5062-17FA-B54B-95C3-76CF4CF3F76D}" type="pres">
      <dgm:prSet presAssocID="{2F448FE3-ABE5-45AE-87E3-F63E35F2403F}" presName="parentText" presStyleLbl="alignNode1" presStyleIdx="3" presStyleCnt="7">
        <dgm:presLayoutVars>
          <dgm:chMax val="1"/>
          <dgm:bulletEnabled/>
        </dgm:presLayoutVars>
      </dgm:prSet>
      <dgm:spPr/>
    </dgm:pt>
    <dgm:pt modelId="{D90441D5-FA39-114D-AFF2-7194CE3AE05A}" type="pres">
      <dgm:prSet presAssocID="{2F448FE3-ABE5-45AE-87E3-F63E35F2403F}" presName="descendantText" presStyleLbl="alignAccFollowNode1" presStyleIdx="3" presStyleCnt="7">
        <dgm:presLayoutVars>
          <dgm:bulletEnabled/>
        </dgm:presLayoutVars>
      </dgm:prSet>
      <dgm:spPr/>
    </dgm:pt>
    <dgm:pt modelId="{82872631-FB9A-2140-B524-30BCDEF1364D}" type="pres">
      <dgm:prSet presAssocID="{D3DA8F5E-BA0C-47B6-87C6-8ED7A3EAF32D}" presName="sp" presStyleCnt="0"/>
      <dgm:spPr/>
    </dgm:pt>
    <dgm:pt modelId="{DBAEAC56-0EE3-3A4D-8C00-BFCA05792768}" type="pres">
      <dgm:prSet presAssocID="{DBD287E6-FB45-4189-9F6A-837E13C1A883}" presName="linNode" presStyleCnt="0"/>
      <dgm:spPr/>
    </dgm:pt>
    <dgm:pt modelId="{EDD9534A-30F4-F243-BF27-91784A5E8ABB}" type="pres">
      <dgm:prSet presAssocID="{DBD287E6-FB45-4189-9F6A-837E13C1A883}" presName="parentText" presStyleLbl="alignNode1" presStyleIdx="4" presStyleCnt="7">
        <dgm:presLayoutVars>
          <dgm:chMax val="1"/>
          <dgm:bulletEnabled/>
        </dgm:presLayoutVars>
      </dgm:prSet>
      <dgm:spPr/>
    </dgm:pt>
    <dgm:pt modelId="{5C9CAD25-761E-6F4C-8982-EFF136934974}" type="pres">
      <dgm:prSet presAssocID="{DBD287E6-FB45-4189-9F6A-837E13C1A883}" presName="descendantText" presStyleLbl="alignAccFollowNode1" presStyleIdx="4" presStyleCnt="7">
        <dgm:presLayoutVars>
          <dgm:bulletEnabled/>
        </dgm:presLayoutVars>
      </dgm:prSet>
      <dgm:spPr/>
    </dgm:pt>
    <dgm:pt modelId="{8736A202-B343-264A-9381-C0036123ED25}" type="pres">
      <dgm:prSet presAssocID="{2BC96C06-3DD6-4905-B5F4-170D7BDE92CB}" presName="sp" presStyleCnt="0"/>
      <dgm:spPr/>
    </dgm:pt>
    <dgm:pt modelId="{879CC279-9422-B740-B5A6-3B33F38FF230}" type="pres">
      <dgm:prSet presAssocID="{322A10ED-C4A5-4F53-B9AC-06B5285A317B}" presName="linNode" presStyleCnt="0"/>
      <dgm:spPr/>
    </dgm:pt>
    <dgm:pt modelId="{44188CE5-E809-CB41-96BE-D91B9016CA89}" type="pres">
      <dgm:prSet presAssocID="{322A10ED-C4A5-4F53-B9AC-06B5285A317B}" presName="parentText" presStyleLbl="alignNode1" presStyleIdx="5" presStyleCnt="7">
        <dgm:presLayoutVars>
          <dgm:chMax val="1"/>
          <dgm:bulletEnabled/>
        </dgm:presLayoutVars>
      </dgm:prSet>
      <dgm:spPr/>
    </dgm:pt>
    <dgm:pt modelId="{04880F21-BFC0-E640-89A6-554568F0F95A}" type="pres">
      <dgm:prSet presAssocID="{322A10ED-C4A5-4F53-B9AC-06B5285A317B}" presName="descendantText" presStyleLbl="alignAccFollowNode1" presStyleIdx="5" presStyleCnt="7">
        <dgm:presLayoutVars>
          <dgm:bulletEnabled/>
        </dgm:presLayoutVars>
      </dgm:prSet>
      <dgm:spPr/>
    </dgm:pt>
    <dgm:pt modelId="{12F92CCE-F9A1-A643-8E8F-FCBA5B28FA7E}" type="pres">
      <dgm:prSet presAssocID="{F6CB25C8-C831-47A1-8F86-53A9092A4110}" presName="sp" presStyleCnt="0"/>
      <dgm:spPr/>
    </dgm:pt>
    <dgm:pt modelId="{4ACEB671-3C92-214A-A942-7F0BD6554835}" type="pres">
      <dgm:prSet presAssocID="{A60F3AD6-33CB-4694-AB7C-2A08075335BF}" presName="linNode" presStyleCnt="0"/>
      <dgm:spPr/>
    </dgm:pt>
    <dgm:pt modelId="{A60F375C-98FA-F648-AD64-ABF5BA56AEDA}" type="pres">
      <dgm:prSet presAssocID="{A60F3AD6-33CB-4694-AB7C-2A08075335BF}" presName="parentText" presStyleLbl="alignNode1" presStyleIdx="6" presStyleCnt="7">
        <dgm:presLayoutVars>
          <dgm:chMax val="1"/>
          <dgm:bulletEnabled/>
        </dgm:presLayoutVars>
      </dgm:prSet>
      <dgm:spPr/>
    </dgm:pt>
    <dgm:pt modelId="{D7915DBF-88FC-564F-8BE2-370CA30C8107}" type="pres">
      <dgm:prSet presAssocID="{A60F3AD6-33CB-4694-AB7C-2A08075335BF}" presName="descendantText" presStyleLbl="alignAccFollowNode1" presStyleIdx="6" presStyleCnt="7">
        <dgm:presLayoutVars>
          <dgm:bulletEnabled/>
        </dgm:presLayoutVars>
      </dgm:prSet>
      <dgm:spPr/>
    </dgm:pt>
  </dgm:ptLst>
  <dgm:cxnLst>
    <dgm:cxn modelId="{6E8F9B05-444E-0746-93D7-496453C58611}" type="presOf" srcId="{A2F6D853-6BAC-4FAD-80E1-AF608DD5AE3E}" destId="{81688BD4-CB19-A94C-8D7C-3D0E326E65EA}" srcOrd="0" destOrd="0" presId="urn:microsoft.com/office/officeart/2016/7/layout/VerticalSolidActionList"/>
    <dgm:cxn modelId="{CD4E7F0F-0FCF-488E-A209-6FCCE13B7530}" srcId="{2F448FE3-ABE5-45AE-87E3-F63E35F2403F}" destId="{E819F8E6-AE1E-4251-88DF-1E7683F889FA}" srcOrd="0" destOrd="0" parTransId="{4CFE6250-E43B-4DC2-8A58-85CE29DE23B8}" sibTransId="{0D39EAA7-EED4-4709-ADCD-A1AAFC8DF6D6}"/>
    <dgm:cxn modelId="{9025D320-A1E2-4506-9A88-E8AF2BE5D84C}" srcId="{F9ABC5BD-D5E4-4D99-956C-1164F7320DAB}" destId="{6D9E4E22-1DAE-4428-B644-FA46279F869A}" srcOrd="1" destOrd="0" parTransId="{C67E68AA-9B7B-4C67-A446-EADAA7B58774}" sibTransId="{481D7434-461B-4FF1-816F-57CACC0E11C5}"/>
    <dgm:cxn modelId="{CAB66B2B-8480-41F6-AA57-B5025C639489}" srcId="{F9ABC5BD-D5E4-4D99-956C-1164F7320DAB}" destId="{322A10ED-C4A5-4F53-B9AC-06B5285A317B}" srcOrd="5" destOrd="0" parTransId="{E363363B-81F1-44C9-BD3E-CE652E100E97}" sibTransId="{F6CB25C8-C831-47A1-8F86-53A9092A4110}"/>
    <dgm:cxn modelId="{EB4A7C31-AF9B-F945-A43E-B7E2207F11D3}" type="presOf" srcId="{AA44B959-F539-4AD7-B900-CE283642BC03}" destId="{083984DE-5860-424E-9771-A2565BEA2442}" srcOrd="0" destOrd="0" presId="urn:microsoft.com/office/officeart/2016/7/layout/VerticalSolidActionList"/>
    <dgm:cxn modelId="{AE246F6E-B516-934A-AC75-A0889466A361}" type="presOf" srcId="{6D9E4E22-1DAE-4428-B644-FA46279F869A}" destId="{3178BF69-A041-B745-986A-04ADA688D74B}" srcOrd="0" destOrd="0" presId="urn:microsoft.com/office/officeart/2016/7/layout/VerticalSolidActionList"/>
    <dgm:cxn modelId="{A4CD4671-2D47-0746-B54F-D07229AD4209}" type="presOf" srcId="{E9345F06-C0C9-4BB6-A577-815BF94D5A97}" destId="{3A06B923-DD31-FB40-BF34-8B7CC176B608}" srcOrd="0" destOrd="0" presId="urn:microsoft.com/office/officeart/2016/7/layout/VerticalSolidActionList"/>
    <dgm:cxn modelId="{947EA376-35A0-8341-8910-545547F08E26}" type="presOf" srcId="{2F448FE3-ABE5-45AE-87E3-F63E35F2403F}" destId="{A5AC5062-17FA-B54B-95C3-76CF4CF3F76D}" srcOrd="0" destOrd="0" presId="urn:microsoft.com/office/officeart/2016/7/layout/VerticalSolidActionList"/>
    <dgm:cxn modelId="{C10D8858-F58B-4EBA-8D63-EF59AC69E6CD}" srcId="{F9ABC5BD-D5E4-4D99-956C-1164F7320DAB}" destId="{A60F3AD6-33CB-4694-AB7C-2A08075335BF}" srcOrd="6" destOrd="0" parTransId="{18BFB18A-4B4F-4221-A4E6-73F20EFB3BA5}" sibTransId="{69AD1772-5B32-4F74-AF33-43BF877755C0}"/>
    <dgm:cxn modelId="{466E35A1-DCFA-486A-847D-339203E68E66}" srcId="{73A5CECE-9FFE-4AC1-A58A-A2A80C5E5277}" destId="{A2F6D853-6BAC-4FAD-80E1-AF608DD5AE3E}" srcOrd="0" destOrd="0" parTransId="{DCA8B0A1-D033-4AF9-80D3-623557ADB2F8}" sibTransId="{4F1025C8-850F-4695-9063-D1C23881E13F}"/>
    <dgm:cxn modelId="{BA0F3DA3-CB13-D14E-B4E3-CDD6B2768FD9}" type="presOf" srcId="{322A10ED-C4A5-4F53-B9AC-06B5285A317B}" destId="{44188CE5-E809-CB41-96BE-D91B9016CA89}" srcOrd="0" destOrd="0" presId="urn:microsoft.com/office/officeart/2016/7/layout/VerticalSolidActionList"/>
    <dgm:cxn modelId="{4B9835B2-EB70-4F9B-94FA-191E238A7D2B}" srcId="{F9ABC5BD-D5E4-4D99-956C-1164F7320DAB}" destId="{AA44B959-F539-4AD7-B900-CE283642BC03}" srcOrd="2" destOrd="0" parTransId="{805EA91F-EDCE-4E86-9DE7-845EBA46B459}" sibTransId="{B0096A28-CA2B-42A1-AC89-0AB733B88161}"/>
    <dgm:cxn modelId="{BF9B30B5-005F-9740-8A0A-0099234470B4}" type="presOf" srcId="{700F87D7-9599-404D-A9D8-644B4D077817}" destId="{04880F21-BFC0-E640-89A6-554568F0F95A}" srcOrd="0" destOrd="0" presId="urn:microsoft.com/office/officeart/2016/7/layout/VerticalSolidActionList"/>
    <dgm:cxn modelId="{0A1CE4C3-31AE-1B48-8F42-760EE97B814E}" type="presOf" srcId="{73A5CECE-9FFE-4AC1-A58A-A2A80C5E5277}" destId="{54BA073E-87F1-0D42-8C10-65AD63C146B9}" srcOrd="0" destOrd="0" presId="urn:microsoft.com/office/officeart/2016/7/layout/VerticalSolidActionList"/>
    <dgm:cxn modelId="{4848CCC5-DA2E-9444-AFDB-66D8406E2C49}" type="presOf" srcId="{CA769BE1-45F9-4872-8531-8507935B3B0D}" destId="{5C9CAD25-761E-6F4C-8982-EFF136934974}" srcOrd="0" destOrd="0" presId="urn:microsoft.com/office/officeart/2016/7/layout/VerticalSolidActionList"/>
    <dgm:cxn modelId="{7B7DF2C7-4D59-4290-90AD-727E039B14B1}" srcId="{AA44B959-F539-4AD7-B900-CE283642BC03}" destId="{E9345F06-C0C9-4BB6-A577-815BF94D5A97}" srcOrd="0" destOrd="0" parTransId="{67BACA73-0AD2-4386-B21D-34508C45313C}" sibTransId="{3A57A20D-D5D2-4FE9-AB54-E055DFE1CAAB}"/>
    <dgm:cxn modelId="{9626F4CC-E11D-AB4C-AD1B-5063C7289892}" type="presOf" srcId="{A60F3AD6-33CB-4694-AB7C-2A08075335BF}" destId="{A60F375C-98FA-F648-AD64-ABF5BA56AEDA}" srcOrd="0" destOrd="0" presId="urn:microsoft.com/office/officeart/2016/7/layout/VerticalSolidActionList"/>
    <dgm:cxn modelId="{3D79F8CE-3C56-48C4-A013-5646552AC025}" srcId="{322A10ED-C4A5-4F53-B9AC-06B5285A317B}" destId="{700F87D7-9599-404D-A9D8-644B4D077817}" srcOrd="0" destOrd="0" parTransId="{92A675D1-D47B-4ACE-B047-5F30DD1F9A36}" sibTransId="{0F6EA531-53E3-4D38-B934-084A72B89D3A}"/>
    <dgm:cxn modelId="{5F6307D9-731C-4FAA-9302-ED5E8A156E6B}" srcId="{A60F3AD6-33CB-4694-AB7C-2A08075335BF}" destId="{BBFF95E4-7A68-4D07-BC6D-B0DAA09335AD}" srcOrd="0" destOrd="0" parTransId="{284C6FD4-9C3F-49CE-8A07-06A94FE59245}" sibTransId="{01A689B6-5420-46CA-BF7B-78E02599FC6C}"/>
    <dgm:cxn modelId="{6691EBDE-CC97-491B-A98C-86E18679D6E4}" srcId="{DBD287E6-FB45-4189-9F6A-837E13C1A883}" destId="{CA769BE1-45F9-4872-8531-8507935B3B0D}" srcOrd="0" destOrd="0" parTransId="{22BB15D0-B795-4728-856E-AE7D9D96EC15}" sibTransId="{2CA680F5-5B8B-4F68-B1A1-E9971F9619AE}"/>
    <dgm:cxn modelId="{863C91E2-5271-DA4C-B961-60903A389B2B}" type="presOf" srcId="{F9ABC5BD-D5E4-4D99-956C-1164F7320DAB}" destId="{FC9BB6FC-A57E-9043-BEBF-F8C983B215C9}" srcOrd="0" destOrd="0" presId="urn:microsoft.com/office/officeart/2016/7/layout/VerticalSolidActionList"/>
    <dgm:cxn modelId="{451B5FE5-61C3-42E5-8E60-31DC500E8429}" srcId="{F9ABC5BD-D5E4-4D99-956C-1164F7320DAB}" destId="{2F448FE3-ABE5-45AE-87E3-F63E35F2403F}" srcOrd="3" destOrd="0" parTransId="{AD237A18-5712-43CB-BF35-2B632A825EE6}" sibTransId="{D3DA8F5E-BA0C-47B6-87C6-8ED7A3EAF32D}"/>
    <dgm:cxn modelId="{08F40DE7-5953-4BC3-8136-0F0462400D70}" srcId="{F9ABC5BD-D5E4-4D99-956C-1164F7320DAB}" destId="{73A5CECE-9FFE-4AC1-A58A-A2A80C5E5277}" srcOrd="0" destOrd="0" parTransId="{9BE32D3E-B81D-4DE3-9598-1A51DD4A01BE}" sibTransId="{6B1E0DE4-9488-4FB5-A265-CCC6FFB76C4C}"/>
    <dgm:cxn modelId="{047C45EB-EBDC-744B-9F0A-18E23A15CC9C}" type="presOf" srcId="{E819F8E6-AE1E-4251-88DF-1E7683F889FA}" destId="{D90441D5-FA39-114D-AFF2-7194CE3AE05A}" srcOrd="0" destOrd="0" presId="urn:microsoft.com/office/officeart/2016/7/layout/VerticalSolidActionList"/>
    <dgm:cxn modelId="{C87767EC-05B8-4BD9-BEF2-67D72A90CD75}" srcId="{6D9E4E22-1DAE-4428-B644-FA46279F869A}" destId="{083683C3-169E-44FF-BFBE-87AC77F8FFC2}" srcOrd="0" destOrd="0" parTransId="{A31CA608-13DF-410F-BA4B-2C602470689C}" sibTransId="{5F87BB71-3023-4DB5-876F-E134CCECCD44}"/>
    <dgm:cxn modelId="{4F9647F3-C5FF-DF46-88F4-A9986F42AB20}" type="presOf" srcId="{DBD287E6-FB45-4189-9F6A-837E13C1A883}" destId="{EDD9534A-30F4-F243-BF27-91784A5E8ABB}" srcOrd="0" destOrd="0" presId="urn:microsoft.com/office/officeart/2016/7/layout/VerticalSolidActionList"/>
    <dgm:cxn modelId="{C84AE2F5-85F3-024A-8D13-7F53DD1C2B77}" type="presOf" srcId="{083683C3-169E-44FF-BFBE-87AC77F8FFC2}" destId="{D1DF28D6-FA97-2D42-A751-459A42E946A0}" srcOrd="0" destOrd="0" presId="urn:microsoft.com/office/officeart/2016/7/layout/VerticalSolidActionList"/>
    <dgm:cxn modelId="{7155B9FB-0132-1046-A6DD-CF5B20023045}" type="presOf" srcId="{BBFF95E4-7A68-4D07-BC6D-B0DAA09335AD}" destId="{D7915DBF-88FC-564F-8BE2-370CA30C8107}" srcOrd="0" destOrd="0" presId="urn:microsoft.com/office/officeart/2016/7/layout/VerticalSolidActionList"/>
    <dgm:cxn modelId="{1B245DFC-C970-4EEB-9E3C-86CB118A2447}" srcId="{F9ABC5BD-D5E4-4D99-956C-1164F7320DAB}" destId="{DBD287E6-FB45-4189-9F6A-837E13C1A883}" srcOrd="4" destOrd="0" parTransId="{CF85BB50-7D2E-40B4-BC9F-165DCD5E4CB6}" sibTransId="{2BC96C06-3DD6-4905-B5F4-170D7BDE92CB}"/>
    <dgm:cxn modelId="{812EE20F-67F6-9645-B413-79155BFAEEDC}" type="presParOf" srcId="{FC9BB6FC-A57E-9043-BEBF-F8C983B215C9}" destId="{94B21880-D94E-A94E-964C-CCFE40A88FAB}" srcOrd="0" destOrd="0" presId="urn:microsoft.com/office/officeart/2016/7/layout/VerticalSolidActionList"/>
    <dgm:cxn modelId="{1C1AE67C-5AE8-0B42-94AE-323FAEEB3E2F}" type="presParOf" srcId="{94B21880-D94E-A94E-964C-CCFE40A88FAB}" destId="{54BA073E-87F1-0D42-8C10-65AD63C146B9}" srcOrd="0" destOrd="0" presId="urn:microsoft.com/office/officeart/2016/7/layout/VerticalSolidActionList"/>
    <dgm:cxn modelId="{1837A202-F360-6042-90AC-8D36094AB13E}" type="presParOf" srcId="{94B21880-D94E-A94E-964C-CCFE40A88FAB}" destId="{81688BD4-CB19-A94C-8D7C-3D0E326E65EA}" srcOrd="1" destOrd="0" presId="urn:microsoft.com/office/officeart/2016/7/layout/VerticalSolidActionList"/>
    <dgm:cxn modelId="{FBDF7DDD-8375-5140-A554-3CFC13C99BFC}" type="presParOf" srcId="{FC9BB6FC-A57E-9043-BEBF-F8C983B215C9}" destId="{E67917EC-5131-3546-B071-451EA52575CF}" srcOrd="1" destOrd="0" presId="urn:microsoft.com/office/officeart/2016/7/layout/VerticalSolidActionList"/>
    <dgm:cxn modelId="{DAEA609A-45A2-F241-A78F-7335A452D82E}" type="presParOf" srcId="{FC9BB6FC-A57E-9043-BEBF-F8C983B215C9}" destId="{94DFD317-2A09-BE46-8319-03C280347CDE}" srcOrd="2" destOrd="0" presId="urn:microsoft.com/office/officeart/2016/7/layout/VerticalSolidActionList"/>
    <dgm:cxn modelId="{D8C2106F-F2C0-5345-808B-DC41D9050126}" type="presParOf" srcId="{94DFD317-2A09-BE46-8319-03C280347CDE}" destId="{3178BF69-A041-B745-986A-04ADA688D74B}" srcOrd="0" destOrd="0" presId="urn:microsoft.com/office/officeart/2016/7/layout/VerticalSolidActionList"/>
    <dgm:cxn modelId="{DA600CE4-C6AC-7441-8129-AF2164D48C2B}" type="presParOf" srcId="{94DFD317-2A09-BE46-8319-03C280347CDE}" destId="{D1DF28D6-FA97-2D42-A751-459A42E946A0}" srcOrd="1" destOrd="0" presId="urn:microsoft.com/office/officeart/2016/7/layout/VerticalSolidActionList"/>
    <dgm:cxn modelId="{F8F1FA1F-4D93-154D-8054-1F2B962B1AF6}" type="presParOf" srcId="{FC9BB6FC-A57E-9043-BEBF-F8C983B215C9}" destId="{B490B1AA-06EE-8749-8194-EEDE1F1E005C}" srcOrd="3" destOrd="0" presId="urn:microsoft.com/office/officeart/2016/7/layout/VerticalSolidActionList"/>
    <dgm:cxn modelId="{12AEDAC8-2BAC-8847-B7AB-7049B4162E80}" type="presParOf" srcId="{FC9BB6FC-A57E-9043-BEBF-F8C983B215C9}" destId="{DF51B5BD-22D3-6D42-B3F3-785E99331DA5}" srcOrd="4" destOrd="0" presId="urn:microsoft.com/office/officeart/2016/7/layout/VerticalSolidActionList"/>
    <dgm:cxn modelId="{95D86AA7-3813-3847-9736-5EC526AB27A4}" type="presParOf" srcId="{DF51B5BD-22D3-6D42-B3F3-785E99331DA5}" destId="{083984DE-5860-424E-9771-A2565BEA2442}" srcOrd="0" destOrd="0" presId="urn:microsoft.com/office/officeart/2016/7/layout/VerticalSolidActionList"/>
    <dgm:cxn modelId="{C70E21FC-2BA9-1144-B4AD-FFC2CB569566}" type="presParOf" srcId="{DF51B5BD-22D3-6D42-B3F3-785E99331DA5}" destId="{3A06B923-DD31-FB40-BF34-8B7CC176B608}" srcOrd="1" destOrd="0" presId="urn:microsoft.com/office/officeart/2016/7/layout/VerticalSolidActionList"/>
    <dgm:cxn modelId="{F29D9E3D-CC74-4245-A350-7CE9C18164E0}" type="presParOf" srcId="{FC9BB6FC-A57E-9043-BEBF-F8C983B215C9}" destId="{459C0CEF-5256-DB48-B2D8-824EB3C65625}" srcOrd="5" destOrd="0" presId="urn:microsoft.com/office/officeart/2016/7/layout/VerticalSolidActionList"/>
    <dgm:cxn modelId="{A00BC039-02BB-5247-8932-06F719EBFCC8}" type="presParOf" srcId="{FC9BB6FC-A57E-9043-BEBF-F8C983B215C9}" destId="{E9694612-2594-7F44-A04E-7D3A2D35446A}" srcOrd="6" destOrd="0" presId="urn:microsoft.com/office/officeart/2016/7/layout/VerticalSolidActionList"/>
    <dgm:cxn modelId="{40747487-AE21-5E42-8987-DECC3A297842}" type="presParOf" srcId="{E9694612-2594-7F44-A04E-7D3A2D35446A}" destId="{A5AC5062-17FA-B54B-95C3-76CF4CF3F76D}" srcOrd="0" destOrd="0" presId="urn:microsoft.com/office/officeart/2016/7/layout/VerticalSolidActionList"/>
    <dgm:cxn modelId="{33C6B2EC-77EA-DF48-8EE3-CA9437AEA7FC}" type="presParOf" srcId="{E9694612-2594-7F44-A04E-7D3A2D35446A}" destId="{D90441D5-FA39-114D-AFF2-7194CE3AE05A}" srcOrd="1" destOrd="0" presId="urn:microsoft.com/office/officeart/2016/7/layout/VerticalSolidActionList"/>
    <dgm:cxn modelId="{F8405B2B-4419-2A4F-922D-DF3270AB955E}" type="presParOf" srcId="{FC9BB6FC-A57E-9043-BEBF-F8C983B215C9}" destId="{82872631-FB9A-2140-B524-30BCDEF1364D}" srcOrd="7" destOrd="0" presId="urn:microsoft.com/office/officeart/2016/7/layout/VerticalSolidActionList"/>
    <dgm:cxn modelId="{2273CCB1-952E-A74D-A8AC-7A99E05924F1}" type="presParOf" srcId="{FC9BB6FC-A57E-9043-BEBF-F8C983B215C9}" destId="{DBAEAC56-0EE3-3A4D-8C00-BFCA05792768}" srcOrd="8" destOrd="0" presId="urn:microsoft.com/office/officeart/2016/7/layout/VerticalSolidActionList"/>
    <dgm:cxn modelId="{A703396A-CFAC-9344-8EFE-752BEC1F55A6}" type="presParOf" srcId="{DBAEAC56-0EE3-3A4D-8C00-BFCA05792768}" destId="{EDD9534A-30F4-F243-BF27-91784A5E8ABB}" srcOrd="0" destOrd="0" presId="urn:microsoft.com/office/officeart/2016/7/layout/VerticalSolidActionList"/>
    <dgm:cxn modelId="{9E74E076-BCE4-D54B-88EC-2EC366DA5EDA}" type="presParOf" srcId="{DBAEAC56-0EE3-3A4D-8C00-BFCA05792768}" destId="{5C9CAD25-761E-6F4C-8982-EFF136934974}" srcOrd="1" destOrd="0" presId="urn:microsoft.com/office/officeart/2016/7/layout/VerticalSolidActionList"/>
    <dgm:cxn modelId="{86757358-B54F-BF4F-BE98-83A06A3965C5}" type="presParOf" srcId="{FC9BB6FC-A57E-9043-BEBF-F8C983B215C9}" destId="{8736A202-B343-264A-9381-C0036123ED25}" srcOrd="9" destOrd="0" presId="urn:microsoft.com/office/officeart/2016/7/layout/VerticalSolidActionList"/>
    <dgm:cxn modelId="{874060EC-766E-7C4E-9C09-AEFB1D1530BB}" type="presParOf" srcId="{FC9BB6FC-A57E-9043-BEBF-F8C983B215C9}" destId="{879CC279-9422-B740-B5A6-3B33F38FF230}" srcOrd="10" destOrd="0" presId="urn:microsoft.com/office/officeart/2016/7/layout/VerticalSolidActionList"/>
    <dgm:cxn modelId="{0F0255F6-0AEC-C342-8A90-186C7A62E79C}" type="presParOf" srcId="{879CC279-9422-B740-B5A6-3B33F38FF230}" destId="{44188CE5-E809-CB41-96BE-D91B9016CA89}" srcOrd="0" destOrd="0" presId="urn:microsoft.com/office/officeart/2016/7/layout/VerticalSolidActionList"/>
    <dgm:cxn modelId="{6427239F-5FC8-F94C-8883-10679E447172}" type="presParOf" srcId="{879CC279-9422-B740-B5A6-3B33F38FF230}" destId="{04880F21-BFC0-E640-89A6-554568F0F95A}" srcOrd="1" destOrd="0" presId="urn:microsoft.com/office/officeart/2016/7/layout/VerticalSolidActionList"/>
    <dgm:cxn modelId="{C67633BD-2059-6642-B095-DA61E69256D0}" type="presParOf" srcId="{FC9BB6FC-A57E-9043-BEBF-F8C983B215C9}" destId="{12F92CCE-F9A1-A643-8E8F-FCBA5B28FA7E}" srcOrd="11" destOrd="0" presId="urn:microsoft.com/office/officeart/2016/7/layout/VerticalSolidActionList"/>
    <dgm:cxn modelId="{05A6ABBF-3249-9D40-8574-B363D6A9141D}" type="presParOf" srcId="{FC9BB6FC-A57E-9043-BEBF-F8C983B215C9}" destId="{4ACEB671-3C92-214A-A942-7F0BD6554835}" srcOrd="12" destOrd="0" presId="urn:microsoft.com/office/officeart/2016/7/layout/VerticalSolidActionList"/>
    <dgm:cxn modelId="{702F34C2-5C30-9646-A85E-C9F97E90C200}" type="presParOf" srcId="{4ACEB671-3C92-214A-A942-7F0BD6554835}" destId="{A60F375C-98FA-F648-AD64-ABF5BA56AEDA}" srcOrd="0" destOrd="0" presId="urn:microsoft.com/office/officeart/2016/7/layout/VerticalSolidActionList"/>
    <dgm:cxn modelId="{9006E90F-EA14-F342-8275-D2C4D7B61475}" type="presParOf" srcId="{4ACEB671-3C92-214A-A942-7F0BD6554835}" destId="{D7915DBF-88FC-564F-8BE2-370CA30C8107}" srcOrd="1" destOrd="0" presId="urn:microsoft.com/office/officeart/2016/7/layout/VerticalSolid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1B0F7D-0311-4745-A4E7-6B3EE62AF77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EE46E59-6775-4A5D-B859-2B2DA6173698}">
      <dgm:prSet/>
      <dgm:spPr/>
      <dgm:t>
        <a:bodyPr/>
        <a:lstStyle/>
        <a:p>
          <a:r>
            <a:rPr lang="en-US" dirty="0"/>
            <a:t>The columns that were redundant or did not add any value to predicting the delay status were removed.</a:t>
          </a:r>
        </a:p>
      </dgm:t>
    </dgm:pt>
    <dgm:pt modelId="{5D8F7B38-4C3A-42B6-BD51-5491ECE1E9DD}" type="parTrans" cxnId="{046E4BC4-DB47-407E-93CA-C8D7F3B2CB69}">
      <dgm:prSet/>
      <dgm:spPr/>
      <dgm:t>
        <a:bodyPr/>
        <a:lstStyle/>
        <a:p>
          <a:endParaRPr lang="en-US"/>
        </a:p>
      </dgm:t>
    </dgm:pt>
    <dgm:pt modelId="{821C205C-DA37-44E1-9A40-E2518A544E68}" type="sibTrans" cxnId="{046E4BC4-DB47-407E-93CA-C8D7F3B2CB69}">
      <dgm:prSet/>
      <dgm:spPr/>
      <dgm:t>
        <a:bodyPr/>
        <a:lstStyle/>
        <a:p>
          <a:endParaRPr lang="en-US"/>
        </a:p>
      </dgm:t>
    </dgm:pt>
    <dgm:pt modelId="{0B8ABEDC-FE0E-42E1-8C42-9F404D15F99C}">
      <dgm:prSet/>
      <dgm:spPr/>
      <dgm:t>
        <a:bodyPr/>
        <a:lstStyle/>
        <a:p>
          <a:r>
            <a:rPr lang="en-US"/>
            <a:t>Removed the flights which had been cancelled and then removed the ‘Cancelled’ column.</a:t>
          </a:r>
        </a:p>
      </dgm:t>
    </dgm:pt>
    <dgm:pt modelId="{F77F0D61-2FFA-4D1B-809E-0C2883D51D86}" type="parTrans" cxnId="{988418C3-9FAA-4AD6-AA16-60E95298B592}">
      <dgm:prSet/>
      <dgm:spPr/>
      <dgm:t>
        <a:bodyPr/>
        <a:lstStyle/>
        <a:p>
          <a:endParaRPr lang="en-US"/>
        </a:p>
      </dgm:t>
    </dgm:pt>
    <dgm:pt modelId="{5E758ADB-B1A6-49CD-A343-49AC119478B6}" type="sibTrans" cxnId="{988418C3-9FAA-4AD6-AA16-60E95298B592}">
      <dgm:prSet/>
      <dgm:spPr/>
      <dgm:t>
        <a:bodyPr/>
        <a:lstStyle/>
        <a:p>
          <a:endParaRPr lang="en-US"/>
        </a:p>
      </dgm:t>
    </dgm:pt>
    <dgm:pt modelId="{5211EC40-4F00-4B69-98F7-F7858A217EF7}">
      <dgm:prSet/>
      <dgm:spPr/>
      <dgm:t>
        <a:bodyPr/>
        <a:lstStyle/>
        <a:p>
          <a:r>
            <a:rPr lang="en-US" dirty="0"/>
            <a:t>Removed all rows having null values in them.</a:t>
          </a:r>
        </a:p>
      </dgm:t>
    </dgm:pt>
    <dgm:pt modelId="{F96F1B47-ECF6-4107-BE00-A89794CF987E}" type="parTrans" cxnId="{9E3C068F-FFE3-4872-B75F-B5A6B184B01A}">
      <dgm:prSet/>
      <dgm:spPr/>
      <dgm:t>
        <a:bodyPr/>
        <a:lstStyle/>
        <a:p>
          <a:endParaRPr lang="en-US"/>
        </a:p>
      </dgm:t>
    </dgm:pt>
    <dgm:pt modelId="{DB5B635F-2B5B-4ABA-A7CB-DD7453AB58BA}" type="sibTrans" cxnId="{9E3C068F-FFE3-4872-B75F-B5A6B184B01A}">
      <dgm:prSet/>
      <dgm:spPr/>
      <dgm:t>
        <a:bodyPr/>
        <a:lstStyle/>
        <a:p>
          <a:endParaRPr lang="en-US"/>
        </a:p>
      </dgm:t>
    </dgm:pt>
    <dgm:pt modelId="{D704CCF5-526F-5644-B78C-3BDC3737ECA7}" type="pres">
      <dgm:prSet presAssocID="{161B0F7D-0311-4745-A4E7-6B3EE62AF77C}" presName="vert0" presStyleCnt="0">
        <dgm:presLayoutVars>
          <dgm:dir/>
          <dgm:animOne val="branch"/>
          <dgm:animLvl val="lvl"/>
        </dgm:presLayoutVars>
      </dgm:prSet>
      <dgm:spPr/>
    </dgm:pt>
    <dgm:pt modelId="{949CAB41-D1BF-6143-BB8A-30BCED4EC954}" type="pres">
      <dgm:prSet presAssocID="{EEE46E59-6775-4A5D-B859-2B2DA6173698}" presName="thickLine" presStyleLbl="alignNode1" presStyleIdx="0" presStyleCnt="3"/>
      <dgm:spPr/>
    </dgm:pt>
    <dgm:pt modelId="{3DF0E020-275F-D74D-A863-0B0AF6017E96}" type="pres">
      <dgm:prSet presAssocID="{EEE46E59-6775-4A5D-B859-2B2DA6173698}" presName="horz1" presStyleCnt="0"/>
      <dgm:spPr/>
    </dgm:pt>
    <dgm:pt modelId="{0467DA27-7B70-A549-80FC-575B0B3DBDEA}" type="pres">
      <dgm:prSet presAssocID="{EEE46E59-6775-4A5D-B859-2B2DA6173698}" presName="tx1" presStyleLbl="revTx" presStyleIdx="0" presStyleCnt="3"/>
      <dgm:spPr/>
    </dgm:pt>
    <dgm:pt modelId="{56B3BA62-679C-0E4B-925A-85C61E1C78A3}" type="pres">
      <dgm:prSet presAssocID="{EEE46E59-6775-4A5D-B859-2B2DA6173698}" presName="vert1" presStyleCnt="0"/>
      <dgm:spPr/>
    </dgm:pt>
    <dgm:pt modelId="{BE4BA5A8-4093-7C4F-8D9F-3A02E910163D}" type="pres">
      <dgm:prSet presAssocID="{0B8ABEDC-FE0E-42E1-8C42-9F404D15F99C}" presName="thickLine" presStyleLbl="alignNode1" presStyleIdx="1" presStyleCnt="3"/>
      <dgm:spPr/>
    </dgm:pt>
    <dgm:pt modelId="{96777B6E-2AFB-114F-B2D6-1FE41D57323E}" type="pres">
      <dgm:prSet presAssocID="{0B8ABEDC-FE0E-42E1-8C42-9F404D15F99C}" presName="horz1" presStyleCnt="0"/>
      <dgm:spPr/>
    </dgm:pt>
    <dgm:pt modelId="{EAC01F50-4A80-4940-8333-1F927E09B3BF}" type="pres">
      <dgm:prSet presAssocID="{0B8ABEDC-FE0E-42E1-8C42-9F404D15F99C}" presName="tx1" presStyleLbl="revTx" presStyleIdx="1" presStyleCnt="3"/>
      <dgm:spPr/>
    </dgm:pt>
    <dgm:pt modelId="{E9D6CD76-D709-E14A-BB6D-E9F0DC948963}" type="pres">
      <dgm:prSet presAssocID="{0B8ABEDC-FE0E-42E1-8C42-9F404D15F99C}" presName="vert1" presStyleCnt="0"/>
      <dgm:spPr/>
    </dgm:pt>
    <dgm:pt modelId="{2358341E-456A-8546-A787-C6C8AF7C1D41}" type="pres">
      <dgm:prSet presAssocID="{5211EC40-4F00-4B69-98F7-F7858A217EF7}" presName="thickLine" presStyleLbl="alignNode1" presStyleIdx="2" presStyleCnt="3"/>
      <dgm:spPr/>
    </dgm:pt>
    <dgm:pt modelId="{444377D7-4A43-8142-9939-6409FF22DF87}" type="pres">
      <dgm:prSet presAssocID="{5211EC40-4F00-4B69-98F7-F7858A217EF7}" presName="horz1" presStyleCnt="0"/>
      <dgm:spPr/>
    </dgm:pt>
    <dgm:pt modelId="{131D85E1-DB6A-1A47-BEBD-E3BDE976AA60}" type="pres">
      <dgm:prSet presAssocID="{5211EC40-4F00-4B69-98F7-F7858A217EF7}" presName="tx1" presStyleLbl="revTx" presStyleIdx="2" presStyleCnt="3"/>
      <dgm:spPr/>
    </dgm:pt>
    <dgm:pt modelId="{15828B48-4B0F-624A-B1BD-CFA6C2EDE7CF}" type="pres">
      <dgm:prSet presAssocID="{5211EC40-4F00-4B69-98F7-F7858A217EF7}" presName="vert1" presStyleCnt="0"/>
      <dgm:spPr/>
    </dgm:pt>
  </dgm:ptLst>
  <dgm:cxnLst>
    <dgm:cxn modelId="{7B54581B-BA53-5A46-BC49-644DAFE119C9}" type="presOf" srcId="{0B8ABEDC-FE0E-42E1-8C42-9F404D15F99C}" destId="{EAC01F50-4A80-4940-8333-1F927E09B3BF}" srcOrd="0" destOrd="0" presId="urn:microsoft.com/office/officeart/2008/layout/LinedList"/>
    <dgm:cxn modelId="{EB4DF95B-3362-F845-AC15-5DEF02292018}" type="presOf" srcId="{EEE46E59-6775-4A5D-B859-2B2DA6173698}" destId="{0467DA27-7B70-A549-80FC-575B0B3DBDEA}" srcOrd="0" destOrd="0" presId="urn:microsoft.com/office/officeart/2008/layout/LinedList"/>
    <dgm:cxn modelId="{9E3C068F-FFE3-4872-B75F-B5A6B184B01A}" srcId="{161B0F7D-0311-4745-A4E7-6B3EE62AF77C}" destId="{5211EC40-4F00-4B69-98F7-F7858A217EF7}" srcOrd="2" destOrd="0" parTransId="{F96F1B47-ECF6-4107-BE00-A89794CF987E}" sibTransId="{DB5B635F-2B5B-4ABA-A7CB-DD7453AB58BA}"/>
    <dgm:cxn modelId="{A923A993-D5F0-5F4A-AED8-8E56F04BCCA6}" type="presOf" srcId="{5211EC40-4F00-4B69-98F7-F7858A217EF7}" destId="{131D85E1-DB6A-1A47-BEBD-E3BDE976AA60}" srcOrd="0" destOrd="0" presId="urn:microsoft.com/office/officeart/2008/layout/LinedList"/>
    <dgm:cxn modelId="{C03C96BC-41DD-E54E-A0E5-B0661C0B9C58}" type="presOf" srcId="{161B0F7D-0311-4745-A4E7-6B3EE62AF77C}" destId="{D704CCF5-526F-5644-B78C-3BDC3737ECA7}" srcOrd="0" destOrd="0" presId="urn:microsoft.com/office/officeart/2008/layout/LinedList"/>
    <dgm:cxn modelId="{988418C3-9FAA-4AD6-AA16-60E95298B592}" srcId="{161B0F7D-0311-4745-A4E7-6B3EE62AF77C}" destId="{0B8ABEDC-FE0E-42E1-8C42-9F404D15F99C}" srcOrd="1" destOrd="0" parTransId="{F77F0D61-2FFA-4D1B-809E-0C2883D51D86}" sibTransId="{5E758ADB-B1A6-49CD-A343-49AC119478B6}"/>
    <dgm:cxn modelId="{046E4BC4-DB47-407E-93CA-C8D7F3B2CB69}" srcId="{161B0F7D-0311-4745-A4E7-6B3EE62AF77C}" destId="{EEE46E59-6775-4A5D-B859-2B2DA6173698}" srcOrd="0" destOrd="0" parTransId="{5D8F7B38-4C3A-42B6-BD51-5491ECE1E9DD}" sibTransId="{821C205C-DA37-44E1-9A40-E2518A544E68}"/>
    <dgm:cxn modelId="{40DE75DC-6FF3-2F49-A22D-B570784F1181}" type="presParOf" srcId="{D704CCF5-526F-5644-B78C-3BDC3737ECA7}" destId="{949CAB41-D1BF-6143-BB8A-30BCED4EC954}" srcOrd="0" destOrd="0" presId="urn:microsoft.com/office/officeart/2008/layout/LinedList"/>
    <dgm:cxn modelId="{012895F3-4ECC-7D4B-BEAF-8293BD4A1D10}" type="presParOf" srcId="{D704CCF5-526F-5644-B78C-3BDC3737ECA7}" destId="{3DF0E020-275F-D74D-A863-0B0AF6017E96}" srcOrd="1" destOrd="0" presId="urn:microsoft.com/office/officeart/2008/layout/LinedList"/>
    <dgm:cxn modelId="{D895DF0A-482D-D54F-82FC-67B086D447E5}" type="presParOf" srcId="{3DF0E020-275F-D74D-A863-0B0AF6017E96}" destId="{0467DA27-7B70-A549-80FC-575B0B3DBDEA}" srcOrd="0" destOrd="0" presId="urn:microsoft.com/office/officeart/2008/layout/LinedList"/>
    <dgm:cxn modelId="{AC8AEDBD-05D2-674E-8039-0AEE64A970C9}" type="presParOf" srcId="{3DF0E020-275F-D74D-A863-0B0AF6017E96}" destId="{56B3BA62-679C-0E4B-925A-85C61E1C78A3}" srcOrd="1" destOrd="0" presId="urn:microsoft.com/office/officeart/2008/layout/LinedList"/>
    <dgm:cxn modelId="{CC7418C1-6AA2-BD44-B9E4-7E6E66AEF1B3}" type="presParOf" srcId="{D704CCF5-526F-5644-B78C-3BDC3737ECA7}" destId="{BE4BA5A8-4093-7C4F-8D9F-3A02E910163D}" srcOrd="2" destOrd="0" presId="urn:microsoft.com/office/officeart/2008/layout/LinedList"/>
    <dgm:cxn modelId="{55AB79D7-C144-634F-88B6-5A56895C3A08}" type="presParOf" srcId="{D704CCF5-526F-5644-B78C-3BDC3737ECA7}" destId="{96777B6E-2AFB-114F-B2D6-1FE41D57323E}" srcOrd="3" destOrd="0" presId="urn:microsoft.com/office/officeart/2008/layout/LinedList"/>
    <dgm:cxn modelId="{15A148E5-BA68-874B-9559-116FD497F11A}" type="presParOf" srcId="{96777B6E-2AFB-114F-B2D6-1FE41D57323E}" destId="{EAC01F50-4A80-4940-8333-1F927E09B3BF}" srcOrd="0" destOrd="0" presId="urn:microsoft.com/office/officeart/2008/layout/LinedList"/>
    <dgm:cxn modelId="{147EC4E2-D885-EB4C-AEC1-5DD4BEB67BE1}" type="presParOf" srcId="{96777B6E-2AFB-114F-B2D6-1FE41D57323E}" destId="{E9D6CD76-D709-E14A-BB6D-E9F0DC948963}" srcOrd="1" destOrd="0" presId="urn:microsoft.com/office/officeart/2008/layout/LinedList"/>
    <dgm:cxn modelId="{A190D24D-ED02-AF4A-B593-ED421AF4DFE3}" type="presParOf" srcId="{D704CCF5-526F-5644-B78C-3BDC3737ECA7}" destId="{2358341E-456A-8546-A787-C6C8AF7C1D41}" srcOrd="4" destOrd="0" presId="urn:microsoft.com/office/officeart/2008/layout/LinedList"/>
    <dgm:cxn modelId="{C8B8816C-3AE0-D84F-A5FF-B3789872ABE9}" type="presParOf" srcId="{D704CCF5-526F-5644-B78C-3BDC3737ECA7}" destId="{444377D7-4A43-8142-9939-6409FF22DF87}" srcOrd="5" destOrd="0" presId="urn:microsoft.com/office/officeart/2008/layout/LinedList"/>
    <dgm:cxn modelId="{A2A1BB08-F797-C549-BFCC-BEA7D9CF8EC4}" type="presParOf" srcId="{444377D7-4A43-8142-9939-6409FF22DF87}" destId="{131D85E1-DB6A-1A47-BEBD-E3BDE976AA60}" srcOrd="0" destOrd="0" presId="urn:microsoft.com/office/officeart/2008/layout/LinedList"/>
    <dgm:cxn modelId="{6F1EE87A-9973-634B-80E5-C3D99ED0D115}" type="presParOf" srcId="{444377D7-4A43-8142-9939-6409FF22DF87}" destId="{15828B48-4B0F-624A-B1BD-CFA6C2EDE7C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688BD4-CB19-A94C-8D7C-3D0E326E65EA}">
      <dsp:nvSpPr>
        <dsp:cNvPr id="0" name=""/>
        <dsp:cNvSpPr/>
      </dsp:nvSpPr>
      <dsp:spPr>
        <a:xfrm>
          <a:off x="1381218" y="2028"/>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Combine all the datasets for the years 2018, 2019, 2020, 2021 &amp; 2022 into a single dataset.</a:t>
          </a:r>
        </a:p>
      </dsp:txBody>
      <dsp:txXfrm>
        <a:off x="1381218" y="2028"/>
        <a:ext cx="5524872" cy="587423"/>
      </dsp:txXfrm>
    </dsp:sp>
    <dsp:sp modelId="{54BA073E-87F1-0D42-8C10-65AD63C146B9}">
      <dsp:nvSpPr>
        <dsp:cNvPr id="0" name=""/>
        <dsp:cNvSpPr/>
      </dsp:nvSpPr>
      <dsp:spPr>
        <a:xfrm>
          <a:off x="0" y="2028"/>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Combine</a:t>
          </a:r>
        </a:p>
      </dsp:txBody>
      <dsp:txXfrm>
        <a:off x="0" y="2028"/>
        <a:ext cx="1381218" cy="587423"/>
      </dsp:txXfrm>
    </dsp:sp>
    <dsp:sp modelId="{D1DF28D6-FA97-2D42-A751-459A42E946A0}">
      <dsp:nvSpPr>
        <dsp:cNvPr id="0" name=""/>
        <dsp:cNvSpPr/>
      </dsp:nvSpPr>
      <dsp:spPr>
        <a:xfrm>
          <a:off x="1381218" y="624697"/>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Take a sample from the combined dataset to create a small dataset on which the PySpark script can be run locally.</a:t>
          </a:r>
        </a:p>
      </dsp:txBody>
      <dsp:txXfrm>
        <a:off x="1381218" y="624697"/>
        <a:ext cx="5524872" cy="587423"/>
      </dsp:txXfrm>
    </dsp:sp>
    <dsp:sp modelId="{3178BF69-A041-B745-986A-04ADA688D74B}">
      <dsp:nvSpPr>
        <dsp:cNvPr id="0" name=""/>
        <dsp:cNvSpPr/>
      </dsp:nvSpPr>
      <dsp:spPr>
        <a:xfrm>
          <a:off x="0" y="624697"/>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Take</a:t>
          </a:r>
        </a:p>
      </dsp:txBody>
      <dsp:txXfrm>
        <a:off x="0" y="624697"/>
        <a:ext cx="1381218" cy="587423"/>
      </dsp:txXfrm>
    </dsp:sp>
    <dsp:sp modelId="{3A06B923-DD31-FB40-BF34-8B7CC176B608}">
      <dsp:nvSpPr>
        <dsp:cNvPr id="0" name=""/>
        <dsp:cNvSpPr/>
      </dsp:nvSpPr>
      <dsp:spPr>
        <a:xfrm>
          <a:off x="1381218" y="1247366"/>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Perform data wrangling (data cleaning, feature engineering).</a:t>
          </a:r>
        </a:p>
      </dsp:txBody>
      <dsp:txXfrm>
        <a:off x="1381218" y="1247366"/>
        <a:ext cx="5524872" cy="587423"/>
      </dsp:txXfrm>
    </dsp:sp>
    <dsp:sp modelId="{083984DE-5860-424E-9771-A2565BEA2442}">
      <dsp:nvSpPr>
        <dsp:cNvPr id="0" name=""/>
        <dsp:cNvSpPr/>
      </dsp:nvSpPr>
      <dsp:spPr>
        <a:xfrm>
          <a:off x="0" y="1247366"/>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Perform</a:t>
          </a:r>
        </a:p>
      </dsp:txBody>
      <dsp:txXfrm>
        <a:off x="0" y="1247366"/>
        <a:ext cx="1381218" cy="587423"/>
      </dsp:txXfrm>
    </dsp:sp>
    <dsp:sp modelId="{D90441D5-FA39-114D-AFF2-7194CE3AE05A}">
      <dsp:nvSpPr>
        <dsp:cNvPr id="0" name=""/>
        <dsp:cNvSpPr/>
      </dsp:nvSpPr>
      <dsp:spPr>
        <a:xfrm>
          <a:off x="1381218" y="1870035"/>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Perform visualizations to get a good understanding of the dataset.</a:t>
          </a:r>
        </a:p>
      </dsp:txBody>
      <dsp:txXfrm>
        <a:off x="1381218" y="1870035"/>
        <a:ext cx="5524872" cy="587423"/>
      </dsp:txXfrm>
    </dsp:sp>
    <dsp:sp modelId="{A5AC5062-17FA-B54B-95C3-76CF4CF3F76D}">
      <dsp:nvSpPr>
        <dsp:cNvPr id="0" name=""/>
        <dsp:cNvSpPr/>
      </dsp:nvSpPr>
      <dsp:spPr>
        <a:xfrm>
          <a:off x="0" y="1870035"/>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Perform</a:t>
          </a:r>
        </a:p>
      </dsp:txBody>
      <dsp:txXfrm>
        <a:off x="0" y="1870035"/>
        <a:ext cx="1381218" cy="587423"/>
      </dsp:txXfrm>
    </dsp:sp>
    <dsp:sp modelId="{5C9CAD25-761E-6F4C-8982-EFF136934974}">
      <dsp:nvSpPr>
        <dsp:cNvPr id="0" name=""/>
        <dsp:cNvSpPr/>
      </dsp:nvSpPr>
      <dsp:spPr>
        <a:xfrm>
          <a:off x="1381218" y="2492704"/>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Perform statistical analysis on the dataset.</a:t>
          </a:r>
        </a:p>
      </dsp:txBody>
      <dsp:txXfrm>
        <a:off x="1381218" y="2492704"/>
        <a:ext cx="5524872" cy="587423"/>
      </dsp:txXfrm>
    </dsp:sp>
    <dsp:sp modelId="{EDD9534A-30F4-F243-BF27-91784A5E8ABB}">
      <dsp:nvSpPr>
        <dsp:cNvPr id="0" name=""/>
        <dsp:cNvSpPr/>
      </dsp:nvSpPr>
      <dsp:spPr>
        <a:xfrm>
          <a:off x="0" y="2492704"/>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Perform</a:t>
          </a:r>
        </a:p>
      </dsp:txBody>
      <dsp:txXfrm>
        <a:off x="0" y="2492704"/>
        <a:ext cx="1381218" cy="587423"/>
      </dsp:txXfrm>
    </dsp:sp>
    <dsp:sp modelId="{04880F21-BFC0-E640-89A6-554568F0F95A}">
      <dsp:nvSpPr>
        <dsp:cNvPr id="0" name=""/>
        <dsp:cNvSpPr/>
      </dsp:nvSpPr>
      <dsp:spPr>
        <a:xfrm>
          <a:off x="1381218" y="3115373"/>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Perform feature selection on the dataset.</a:t>
          </a:r>
        </a:p>
      </dsp:txBody>
      <dsp:txXfrm>
        <a:off x="1381218" y="3115373"/>
        <a:ext cx="5524872" cy="587423"/>
      </dsp:txXfrm>
    </dsp:sp>
    <dsp:sp modelId="{44188CE5-E809-CB41-96BE-D91B9016CA89}">
      <dsp:nvSpPr>
        <dsp:cNvPr id="0" name=""/>
        <dsp:cNvSpPr/>
      </dsp:nvSpPr>
      <dsp:spPr>
        <a:xfrm>
          <a:off x="0" y="3115373"/>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Perform</a:t>
          </a:r>
        </a:p>
      </dsp:txBody>
      <dsp:txXfrm>
        <a:off x="0" y="3115373"/>
        <a:ext cx="1381218" cy="587423"/>
      </dsp:txXfrm>
    </dsp:sp>
    <dsp:sp modelId="{D7915DBF-88FC-564F-8BE2-370CA30C8107}">
      <dsp:nvSpPr>
        <dsp:cNvPr id="0" name=""/>
        <dsp:cNvSpPr/>
      </dsp:nvSpPr>
      <dsp:spPr>
        <a:xfrm>
          <a:off x="1381218" y="3738041"/>
          <a:ext cx="5524872" cy="587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7198" tIns="149206" rIns="107198" bIns="149206" numCol="1" spcCol="1270" anchor="ctr" anchorCtr="0">
          <a:noAutofit/>
        </a:bodyPr>
        <a:lstStyle/>
        <a:p>
          <a:pPr marL="0" lvl="0" indent="0" algn="l" defTabSz="488950">
            <a:lnSpc>
              <a:spcPct val="90000"/>
            </a:lnSpc>
            <a:spcBef>
              <a:spcPct val="0"/>
            </a:spcBef>
            <a:spcAft>
              <a:spcPct val="35000"/>
            </a:spcAft>
            <a:buNone/>
          </a:pPr>
          <a:r>
            <a:rPr lang="en-US" sz="1100" kern="1200"/>
            <a:t>Perform Machine Learning techniques to predict delay status of the flights.</a:t>
          </a:r>
        </a:p>
      </dsp:txBody>
      <dsp:txXfrm>
        <a:off x="1381218" y="3738041"/>
        <a:ext cx="5524872" cy="587423"/>
      </dsp:txXfrm>
    </dsp:sp>
    <dsp:sp modelId="{A60F375C-98FA-F648-AD64-ABF5BA56AEDA}">
      <dsp:nvSpPr>
        <dsp:cNvPr id="0" name=""/>
        <dsp:cNvSpPr/>
      </dsp:nvSpPr>
      <dsp:spPr>
        <a:xfrm>
          <a:off x="0" y="3738041"/>
          <a:ext cx="1381218" cy="587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089" tIns="58024" rIns="73089" bIns="58024" numCol="1" spcCol="1270" anchor="ctr" anchorCtr="0">
          <a:noAutofit/>
        </a:bodyPr>
        <a:lstStyle/>
        <a:p>
          <a:pPr marL="0" lvl="0" indent="0" algn="ctr" defTabSz="622300">
            <a:lnSpc>
              <a:spcPct val="90000"/>
            </a:lnSpc>
            <a:spcBef>
              <a:spcPct val="0"/>
            </a:spcBef>
            <a:spcAft>
              <a:spcPct val="35000"/>
            </a:spcAft>
            <a:buNone/>
          </a:pPr>
          <a:r>
            <a:rPr lang="en-US" sz="1400" kern="1200"/>
            <a:t>Perform</a:t>
          </a:r>
        </a:p>
      </dsp:txBody>
      <dsp:txXfrm>
        <a:off x="0" y="3738041"/>
        <a:ext cx="1381218" cy="587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CAB41-D1BF-6143-BB8A-30BCED4EC954}">
      <dsp:nvSpPr>
        <dsp:cNvPr id="0" name=""/>
        <dsp:cNvSpPr/>
      </dsp:nvSpPr>
      <dsp:spPr>
        <a:xfrm>
          <a:off x="0" y="2175"/>
          <a:ext cx="85371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67DA27-7B70-A549-80FC-575B0B3DBDEA}">
      <dsp:nvSpPr>
        <dsp:cNvPr id="0" name=""/>
        <dsp:cNvSpPr/>
      </dsp:nvSpPr>
      <dsp:spPr>
        <a:xfrm>
          <a:off x="0" y="2175"/>
          <a:ext cx="8537134" cy="148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The columns that were redundant or did not add any value to predicting the delay status were removed.</a:t>
          </a:r>
        </a:p>
      </dsp:txBody>
      <dsp:txXfrm>
        <a:off x="0" y="2175"/>
        <a:ext cx="8537134" cy="1483646"/>
      </dsp:txXfrm>
    </dsp:sp>
    <dsp:sp modelId="{BE4BA5A8-4093-7C4F-8D9F-3A02E910163D}">
      <dsp:nvSpPr>
        <dsp:cNvPr id="0" name=""/>
        <dsp:cNvSpPr/>
      </dsp:nvSpPr>
      <dsp:spPr>
        <a:xfrm>
          <a:off x="0" y="1485822"/>
          <a:ext cx="85371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C01F50-4A80-4940-8333-1F927E09B3BF}">
      <dsp:nvSpPr>
        <dsp:cNvPr id="0" name=""/>
        <dsp:cNvSpPr/>
      </dsp:nvSpPr>
      <dsp:spPr>
        <a:xfrm>
          <a:off x="0" y="1485822"/>
          <a:ext cx="8537134" cy="148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Removed the flights which had been cancelled and then removed the ‘Cancelled’ column.</a:t>
          </a:r>
        </a:p>
      </dsp:txBody>
      <dsp:txXfrm>
        <a:off x="0" y="1485822"/>
        <a:ext cx="8537134" cy="1483646"/>
      </dsp:txXfrm>
    </dsp:sp>
    <dsp:sp modelId="{2358341E-456A-8546-A787-C6C8AF7C1D41}">
      <dsp:nvSpPr>
        <dsp:cNvPr id="0" name=""/>
        <dsp:cNvSpPr/>
      </dsp:nvSpPr>
      <dsp:spPr>
        <a:xfrm>
          <a:off x="0" y="2969468"/>
          <a:ext cx="853713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1D85E1-DB6A-1A47-BEBD-E3BDE976AA60}">
      <dsp:nvSpPr>
        <dsp:cNvPr id="0" name=""/>
        <dsp:cNvSpPr/>
      </dsp:nvSpPr>
      <dsp:spPr>
        <a:xfrm>
          <a:off x="0" y="2969468"/>
          <a:ext cx="8537134" cy="1483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Removed all rows having null values in them.</a:t>
          </a:r>
        </a:p>
      </dsp:txBody>
      <dsp:txXfrm>
        <a:off x="0" y="2969468"/>
        <a:ext cx="8537134" cy="1483646"/>
      </dsp:txXfrm>
    </dsp:sp>
  </dsp:spTree>
</dsp:drawing>
</file>

<file path=ppt/diagrams/layout1.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6313-662B-3260-74DC-08EE821EA9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4E6042-8197-B6F2-76E9-E4226BB627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AD9B33-C89E-C62E-FED0-903ECDA976BD}"/>
              </a:ext>
            </a:extLst>
          </p:cNvPr>
          <p:cNvSpPr>
            <a:spLocks noGrp="1"/>
          </p:cNvSpPr>
          <p:nvPr>
            <p:ph type="dt" sz="half" idx="10"/>
          </p:nvPr>
        </p:nvSpPr>
        <p:spPr/>
        <p:txBody>
          <a:bodyPr/>
          <a:lstStyle/>
          <a:p>
            <a:fld id="{3341EE12-F28E-4B03-A404-A8FCAE0F6316}" type="datetime1">
              <a:rPr lang="en-US" smtClean="0"/>
              <a:t>12/7/2022</a:t>
            </a:fld>
            <a:endParaRPr lang="en-US" dirty="0"/>
          </a:p>
        </p:txBody>
      </p:sp>
      <p:sp>
        <p:nvSpPr>
          <p:cNvPr id="5" name="Footer Placeholder 4">
            <a:extLst>
              <a:ext uri="{FF2B5EF4-FFF2-40B4-BE49-F238E27FC236}">
                <a16:creationId xmlns:a16="http://schemas.microsoft.com/office/drawing/2014/main" id="{EB15A82C-7BBD-7F6B-E96B-7FDF5B68C3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1D473-AECE-45E9-84D0-C7BBE85B7566}"/>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841841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8D2C5-5D12-D52F-BE20-D6435DA5F4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1207E1-DD06-1B65-4E2B-649BB2002D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298667-7484-5788-603D-92250236795C}"/>
              </a:ext>
            </a:extLst>
          </p:cNvPr>
          <p:cNvSpPr>
            <a:spLocks noGrp="1"/>
          </p:cNvSpPr>
          <p:nvPr>
            <p:ph type="dt" sz="half" idx="10"/>
          </p:nvPr>
        </p:nvSpPr>
        <p:spPr/>
        <p:txBody>
          <a:bodyPr/>
          <a:lstStyle/>
          <a:p>
            <a:fld id="{B68B8189-0D9C-48A6-9FA3-862227B094CE}" type="datetime1">
              <a:rPr lang="en-US" smtClean="0"/>
              <a:t>12/7/2022</a:t>
            </a:fld>
            <a:endParaRPr lang="en-US"/>
          </a:p>
        </p:txBody>
      </p:sp>
      <p:sp>
        <p:nvSpPr>
          <p:cNvPr id="5" name="Footer Placeholder 4">
            <a:extLst>
              <a:ext uri="{FF2B5EF4-FFF2-40B4-BE49-F238E27FC236}">
                <a16:creationId xmlns:a16="http://schemas.microsoft.com/office/drawing/2014/main" id="{2996630A-18D7-9968-7168-E95FAC45BA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55B8A-F60C-41EA-E1C5-EC0D486110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78833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7F2B04-337E-81A7-C00A-8B09195D29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BC30C51-71CC-CDFF-6789-BB53048279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E039B-6A9F-1174-B2D5-50BD59C23E33}"/>
              </a:ext>
            </a:extLst>
          </p:cNvPr>
          <p:cNvSpPr>
            <a:spLocks noGrp="1"/>
          </p:cNvSpPr>
          <p:nvPr>
            <p:ph type="dt" sz="half" idx="10"/>
          </p:nvPr>
        </p:nvSpPr>
        <p:spPr/>
        <p:txBody>
          <a:bodyPr/>
          <a:lstStyle/>
          <a:p>
            <a:fld id="{26ADDCAE-6443-42C3-9C19-F95985500186}" type="datetime1">
              <a:rPr lang="en-US" smtClean="0"/>
              <a:t>12/7/2022</a:t>
            </a:fld>
            <a:endParaRPr lang="en-US" dirty="0"/>
          </a:p>
        </p:txBody>
      </p:sp>
      <p:sp>
        <p:nvSpPr>
          <p:cNvPr id="5" name="Footer Placeholder 4">
            <a:extLst>
              <a:ext uri="{FF2B5EF4-FFF2-40B4-BE49-F238E27FC236}">
                <a16:creationId xmlns:a16="http://schemas.microsoft.com/office/drawing/2014/main" id="{149BCCDB-3D5E-BC83-B2DA-0F60F56ADDA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A51EF1-3B0D-040A-1DD9-10470F193A23}"/>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258198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15641-F1C0-38AF-30AC-4FD9A500A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70B70-A74E-8814-8364-0377B164A8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632C5E-86CC-7B46-CCE4-BDCC9C68B2FF}"/>
              </a:ext>
            </a:extLst>
          </p:cNvPr>
          <p:cNvSpPr>
            <a:spLocks noGrp="1"/>
          </p:cNvSpPr>
          <p:nvPr>
            <p:ph type="dt" sz="half" idx="10"/>
          </p:nvPr>
        </p:nvSpPr>
        <p:spPr/>
        <p:txBody>
          <a:bodyPr/>
          <a:lstStyle/>
          <a:p>
            <a:fld id="{1962799E-EB8E-4038-8063-81BB57C732D4}" type="datetime1">
              <a:rPr lang="en-US" smtClean="0"/>
              <a:t>12/7/2022</a:t>
            </a:fld>
            <a:endParaRPr lang="en-US"/>
          </a:p>
        </p:txBody>
      </p:sp>
      <p:sp>
        <p:nvSpPr>
          <p:cNvPr id="5" name="Footer Placeholder 4">
            <a:extLst>
              <a:ext uri="{FF2B5EF4-FFF2-40B4-BE49-F238E27FC236}">
                <a16:creationId xmlns:a16="http://schemas.microsoft.com/office/drawing/2014/main" id="{0E873156-6016-F8A9-AC9B-BD1E6E79CB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A18898-D18C-B512-7006-EE7EDC1BEFAB}"/>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68159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C6F4-1EBA-291C-D173-3F5F6E0E5E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76012A2-6767-2D72-7847-2EC87278CC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3C4ACD2-4796-8648-98ED-F63A31BCEB57}"/>
              </a:ext>
            </a:extLst>
          </p:cNvPr>
          <p:cNvSpPr>
            <a:spLocks noGrp="1"/>
          </p:cNvSpPr>
          <p:nvPr>
            <p:ph type="dt" sz="half" idx="10"/>
          </p:nvPr>
        </p:nvSpPr>
        <p:spPr/>
        <p:txBody>
          <a:bodyPr/>
          <a:lstStyle/>
          <a:p>
            <a:fld id="{217A73C3-B243-44D3-809D-EF8FDFBD85D4}" type="datetime1">
              <a:rPr lang="en-US" smtClean="0"/>
              <a:t>12/7/2022</a:t>
            </a:fld>
            <a:endParaRPr lang="en-US" dirty="0"/>
          </a:p>
        </p:txBody>
      </p:sp>
      <p:sp>
        <p:nvSpPr>
          <p:cNvPr id="5" name="Footer Placeholder 4">
            <a:extLst>
              <a:ext uri="{FF2B5EF4-FFF2-40B4-BE49-F238E27FC236}">
                <a16:creationId xmlns:a16="http://schemas.microsoft.com/office/drawing/2014/main" id="{41758915-4BB6-24C1-F0EF-9A1BA9646B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5069B6C-E36F-5CBF-F812-BAD6DCB8598C}"/>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296319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3B59-AE9A-C089-2E77-2BD548A230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E18B7-46CC-68AD-C3C4-A650DD352E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E7EA64-8BB1-A1C8-DF9C-E586FFC669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9561F3-9907-DF25-256F-6B0BC5C343AF}"/>
              </a:ext>
            </a:extLst>
          </p:cNvPr>
          <p:cNvSpPr>
            <a:spLocks noGrp="1"/>
          </p:cNvSpPr>
          <p:nvPr>
            <p:ph type="dt" sz="half" idx="10"/>
          </p:nvPr>
        </p:nvSpPr>
        <p:spPr/>
        <p:txBody>
          <a:bodyPr/>
          <a:lstStyle/>
          <a:p>
            <a:fld id="{C9B6D3E3-28E2-4380-A113-67698215C5F8}" type="datetime1">
              <a:rPr lang="en-US" smtClean="0"/>
              <a:t>12/7/2022</a:t>
            </a:fld>
            <a:endParaRPr lang="en-US" dirty="0"/>
          </a:p>
        </p:txBody>
      </p:sp>
      <p:sp>
        <p:nvSpPr>
          <p:cNvPr id="6" name="Footer Placeholder 5">
            <a:extLst>
              <a:ext uri="{FF2B5EF4-FFF2-40B4-BE49-F238E27FC236}">
                <a16:creationId xmlns:a16="http://schemas.microsoft.com/office/drawing/2014/main" id="{A4C9D5F3-AADF-3F23-0A84-C376D744069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CAFD2D5-447F-31D6-EF64-BFD4249CF1E3}"/>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83035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5CCA-5C36-E08E-4C5C-C51685CEDE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D6D587-C61C-ECFA-3AD8-A99BD6F0A2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A92849-BF2C-3A29-2142-7B307C66BD1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CCD7D9-E043-0B5C-FB8B-221D857085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D3AFB3-FAB9-8D81-00ED-94FB2504806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966AE1-4F8A-4F26-2E7A-5A70273A45D4}"/>
              </a:ext>
            </a:extLst>
          </p:cNvPr>
          <p:cNvSpPr>
            <a:spLocks noGrp="1"/>
          </p:cNvSpPr>
          <p:nvPr>
            <p:ph type="dt" sz="half" idx="10"/>
          </p:nvPr>
        </p:nvSpPr>
        <p:spPr/>
        <p:txBody>
          <a:bodyPr/>
          <a:lstStyle/>
          <a:p>
            <a:fld id="{A9EFCB61-04AD-47C9-BF79-2BD8B9CEC07A}" type="datetime1">
              <a:rPr lang="en-US" smtClean="0"/>
              <a:t>12/7/2022</a:t>
            </a:fld>
            <a:endParaRPr lang="en-US" dirty="0"/>
          </a:p>
        </p:txBody>
      </p:sp>
      <p:sp>
        <p:nvSpPr>
          <p:cNvPr id="8" name="Footer Placeholder 7">
            <a:extLst>
              <a:ext uri="{FF2B5EF4-FFF2-40B4-BE49-F238E27FC236}">
                <a16:creationId xmlns:a16="http://schemas.microsoft.com/office/drawing/2014/main" id="{78E9E8B8-C699-1D65-C619-E70892A0B4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90DF329-E9C8-55C2-8484-0A3783D3BDF4}"/>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415814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9970-E2E1-1E7F-3D88-92E82E5A8F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954614-D4B5-F83E-020F-C6BCA05032AC}"/>
              </a:ext>
            </a:extLst>
          </p:cNvPr>
          <p:cNvSpPr>
            <a:spLocks noGrp="1"/>
          </p:cNvSpPr>
          <p:nvPr>
            <p:ph type="dt" sz="half" idx="10"/>
          </p:nvPr>
        </p:nvSpPr>
        <p:spPr/>
        <p:txBody>
          <a:bodyPr/>
          <a:lstStyle/>
          <a:p>
            <a:fld id="{A4535E0C-D585-492F-8146-7493F4086301}" type="datetime1">
              <a:rPr lang="en-US" smtClean="0"/>
              <a:t>12/7/2022</a:t>
            </a:fld>
            <a:endParaRPr lang="en-US"/>
          </a:p>
        </p:txBody>
      </p:sp>
      <p:sp>
        <p:nvSpPr>
          <p:cNvPr id="4" name="Footer Placeholder 3">
            <a:extLst>
              <a:ext uri="{FF2B5EF4-FFF2-40B4-BE49-F238E27FC236}">
                <a16:creationId xmlns:a16="http://schemas.microsoft.com/office/drawing/2014/main" id="{1FBD6EF2-CA82-F6D9-16F8-E3863D6FC25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C80EA7-57A4-9916-230B-D90C8B97EF47}"/>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842685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A40AF9-4C10-36AD-3AB5-47DD538CA415}"/>
              </a:ext>
            </a:extLst>
          </p:cNvPr>
          <p:cNvSpPr>
            <a:spLocks noGrp="1"/>
          </p:cNvSpPr>
          <p:nvPr>
            <p:ph type="dt" sz="half" idx="10"/>
          </p:nvPr>
        </p:nvSpPr>
        <p:spPr/>
        <p:txBody>
          <a:bodyPr/>
          <a:lstStyle/>
          <a:p>
            <a:fld id="{8CE48390-48B5-49AB-B019-A7C8FB8C31F6}" type="datetime1">
              <a:rPr lang="en-US" smtClean="0"/>
              <a:t>12/7/2022</a:t>
            </a:fld>
            <a:endParaRPr lang="en-US"/>
          </a:p>
        </p:txBody>
      </p:sp>
      <p:sp>
        <p:nvSpPr>
          <p:cNvPr id="3" name="Footer Placeholder 2">
            <a:extLst>
              <a:ext uri="{FF2B5EF4-FFF2-40B4-BE49-F238E27FC236}">
                <a16:creationId xmlns:a16="http://schemas.microsoft.com/office/drawing/2014/main" id="{E8DBE893-5BDE-2BCF-B6BB-1F006B8E166A}"/>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6A0E4B0-BE5A-E1AA-8D25-4A75AA629D8E}"/>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813900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FEDE7-E42D-0B58-19FC-D314FF3638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E350DE-EF06-DC19-24DF-EDA883BA5D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9C16FC-BB3C-DCEF-000B-D3747892B8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11782F-63B3-6229-A6B2-F902B79462A0}"/>
              </a:ext>
            </a:extLst>
          </p:cNvPr>
          <p:cNvSpPr>
            <a:spLocks noGrp="1"/>
          </p:cNvSpPr>
          <p:nvPr>
            <p:ph type="dt" sz="half" idx="10"/>
          </p:nvPr>
        </p:nvSpPr>
        <p:spPr/>
        <p:txBody>
          <a:bodyPr/>
          <a:lstStyle/>
          <a:p>
            <a:fld id="{962E767E-8A14-4E70-91B9-2101CBC4D7BD}" type="datetime1">
              <a:rPr lang="en-US" smtClean="0"/>
              <a:t>12/7/2022</a:t>
            </a:fld>
            <a:endParaRPr lang="en-US" dirty="0"/>
          </a:p>
        </p:txBody>
      </p:sp>
      <p:sp>
        <p:nvSpPr>
          <p:cNvPr id="6" name="Footer Placeholder 5">
            <a:extLst>
              <a:ext uri="{FF2B5EF4-FFF2-40B4-BE49-F238E27FC236}">
                <a16:creationId xmlns:a16="http://schemas.microsoft.com/office/drawing/2014/main" id="{E9F2DBCD-476A-FA95-06E9-957E2D455D4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2B1F5F-A655-D3D2-C301-F2CA9DF36958}"/>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429305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665FE-C922-A8FE-5D67-66DF7D9D3C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71929-0F2B-9271-25A1-DA9DBA4FD6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0D097-2EE9-DD86-20D7-D5020C2F8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BB12A-A7BF-E558-ED35-F7102C09F8B6}"/>
              </a:ext>
            </a:extLst>
          </p:cNvPr>
          <p:cNvSpPr>
            <a:spLocks noGrp="1"/>
          </p:cNvSpPr>
          <p:nvPr>
            <p:ph type="dt" sz="half" idx="10"/>
          </p:nvPr>
        </p:nvSpPr>
        <p:spPr/>
        <p:txBody>
          <a:bodyPr/>
          <a:lstStyle/>
          <a:p>
            <a:fld id="{01AF0C4B-5A4A-45CA-ABEC-10F107160D33}" type="datetime1">
              <a:rPr lang="en-US" smtClean="0"/>
              <a:t>12/7/2022</a:t>
            </a:fld>
            <a:endParaRPr lang="en-US" dirty="0"/>
          </a:p>
        </p:txBody>
      </p:sp>
      <p:sp>
        <p:nvSpPr>
          <p:cNvPr id="6" name="Footer Placeholder 5">
            <a:extLst>
              <a:ext uri="{FF2B5EF4-FFF2-40B4-BE49-F238E27FC236}">
                <a16:creationId xmlns:a16="http://schemas.microsoft.com/office/drawing/2014/main" id="{8B46E4F4-F47B-BC58-194A-AC3B751DCB0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18C6E79-0A60-C0C8-36FC-2DDC08284F87}"/>
              </a:ext>
            </a:extLst>
          </p:cNvPr>
          <p:cNvSpPr>
            <a:spLocks noGrp="1"/>
          </p:cNvSpPr>
          <p:nvPr>
            <p:ph type="sldNum" sz="quarter" idx="12"/>
          </p:nvPr>
        </p:nvSpPr>
        <p:spPr/>
        <p:txBody>
          <a:bodyPr/>
          <a:lstStyle/>
          <a:p>
            <a:fld id="{B4A918BC-4D43-4B42-B3C0-E7EBE25E6AF0}" type="slidenum">
              <a:rPr lang="en-US" smtClean="0"/>
              <a:t>‹#›</a:t>
            </a:fld>
            <a:endParaRPr lang="en-US" dirty="0"/>
          </a:p>
        </p:txBody>
      </p:sp>
    </p:spTree>
    <p:extLst>
      <p:ext uri="{BB962C8B-B14F-4D97-AF65-F5344CB8AC3E}">
        <p14:creationId xmlns:p14="http://schemas.microsoft.com/office/powerpoint/2010/main" val="221473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59D6DD-57F2-D5A9-2BDC-0C3FE99978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976F9A-4039-3069-AB9A-696B7B3118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1C494E-B402-2977-1949-966C853C7A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89806E-8E94-473C-AEE7-BE6F15F85533}" type="datetime1">
              <a:rPr lang="en-US" smtClean="0"/>
              <a:t>12/7/2022</a:t>
            </a:fld>
            <a:endParaRPr lang="en-US" dirty="0"/>
          </a:p>
        </p:txBody>
      </p:sp>
      <p:sp>
        <p:nvSpPr>
          <p:cNvPr id="5" name="Footer Placeholder 4">
            <a:extLst>
              <a:ext uri="{FF2B5EF4-FFF2-40B4-BE49-F238E27FC236}">
                <a16:creationId xmlns:a16="http://schemas.microsoft.com/office/drawing/2014/main" id="{9952F33F-C8CE-E876-0A33-A265CBA4D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DF2AFC5-8483-3FC7-FD65-57A0C3EEB1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918BC-4D43-4B42-B3C0-E7EBE25E6AF0}" type="slidenum">
              <a:rPr lang="en-US" smtClean="0"/>
              <a:pPr/>
              <a:t>‹#›</a:t>
            </a:fld>
            <a:endParaRPr lang="en-US" dirty="0"/>
          </a:p>
        </p:txBody>
      </p:sp>
    </p:spTree>
    <p:extLst>
      <p:ext uri="{BB962C8B-B14F-4D97-AF65-F5344CB8AC3E}">
        <p14:creationId xmlns:p14="http://schemas.microsoft.com/office/powerpoint/2010/main" val="1382542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Video 3">
            <a:extLst>
              <a:ext uri="{FF2B5EF4-FFF2-40B4-BE49-F238E27FC236}">
                <a16:creationId xmlns:a16="http://schemas.microsoft.com/office/drawing/2014/main" id="{5A6EEC76-3B25-F1C0-FF7D-943F30883E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
            <a:ext cx="12191979" cy="6857998"/>
          </a:xfrm>
          <a:prstGeom prst="rect">
            <a:avLst/>
          </a:prstGeom>
          <a:effectLst>
            <a:outerShdw blurRad="596900" dist="330200" dir="8820000" sx="87000" sy="87000" algn="ctr" rotWithShape="0">
              <a:srgbClr val="000000">
                <a:alpha val="29000"/>
              </a:srgbClr>
            </a:outerShdw>
          </a:effectLst>
        </p:spPr>
      </p:pic>
      <p:sp>
        <p:nvSpPr>
          <p:cNvPr id="2" name="Title 1">
            <a:extLst>
              <a:ext uri="{FF2B5EF4-FFF2-40B4-BE49-F238E27FC236}">
                <a16:creationId xmlns:a16="http://schemas.microsoft.com/office/drawing/2014/main" id="{DF6270ED-F92B-6BEA-0439-99120D2F8637}"/>
              </a:ext>
            </a:extLst>
          </p:cNvPr>
          <p:cNvSpPr>
            <a:spLocks noGrp="1"/>
          </p:cNvSpPr>
          <p:nvPr>
            <p:ph type="ctrTitle"/>
          </p:nvPr>
        </p:nvSpPr>
        <p:spPr>
          <a:xfrm>
            <a:off x="589559" y="871314"/>
            <a:ext cx="4755046" cy="2508616"/>
          </a:xfrm>
        </p:spPr>
        <p:txBody>
          <a:bodyPr anchor="t">
            <a:normAutofit fontScale="90000"/>
          </a:bodyPr>
          <a:lstStyle/>
          <a:p>
            <a:r>
              <a:rPr lang="en-US">
                <a:solidFill>
                  <a:srgbClr val="FFFFFF"/>
                </a:solidFill>
              </a:rPr>
              <a:t>Air flight status detection</a:t>
            </a:r>
          </a:p>
        </p:txBody>
      </p:sp>
      <p:sp>
        <p:nvSpPr>
          <p:cNvPr id="3" name="Subtitle 2">
            <a:extLst>
              <a:ext uri="{FF2B5EF4-FFF2-40B4-BE49-F238E27FC236}">
                <a16:creationId xmlns:a16="http://schemas.microsoft.com/office/drawing/2014/main" id="{C4C4BB0C-4E26-CAB7-6FA7-F8F65E4FCCEB}"/>
              </a:ext>
            </a:extLst>
          </p:cNvPr>
          <p:cNvSpPr>
            <a:spLocks noGrp="1"/>
          </p:cNvSpPr>
          <p:nvPr>
            <p:ph type="subTitle" idx="1"/>
          </p:nvPr>
        </p:nvSpPr>
        <p:spPr>
          <a:xfrm>
            <a:off x="589558" y="3545918"/>
            <a:ext cx="4755046" cy="1738058"/>
          </a:xfrm>
        </p:spPr>
        <p:txBody>
          <a:bodyPr anchor="b">
            <a:normAutofit/>
          </a:bodyPr>
          <a:lstStyle/>
          <a:p>
            <a:r>
              <a:rPr lang="en-US">
                <a:solidFill>
                  <a:srgbClr val="FFFFFF"/>
                </a:solidFill>
              </a:rPr>
              <a:t>CS 777 Big Data Analytics</a:t>
            </a:r>
          </a:p>
        </p:txBody>
      </p:sp>
    </p:spTree>
    <p:extLst>
      <p:ext uri="{BB962C8B-B14F-4D97-AF65-F5344CB8AC3E}">
        <p14:creationId xmlns:p14="http://schemas.microsoft.com/office/powerpoint/2010/main" val="233819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alculator, pen, compass, money and a paper with graphs printed on it">
            <a:extLst>
              <a:ext uri="{FF2B5EF4-FFF2-40B4-BE49-F238E27FC236}">
                <a16:creationId xmlns:a16="http://schemas.microsoft.com/office/drawing/2014/main" id="{7D13A8DF-4621-F051-CB2D-F7E165396346}"/>
              </a:ext>
            </a:extLst>
          </p:cNvPr>
          <p:cNvPicPr>
            <a:picLocks noChangeAspect="1"/>
          </p:cNvPicPr>
          <p:nvPr/>
        </p:nvPicPr>
        <p:blipFill rotWithShape="1">
          <a:blip r:embed="rId2"/>
          <a:srcRect l="2093" r="-2" b="-2"/>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2" name="Title 1">
            <a:extLst>
              <a:ext uri="{FF2B5EF4-FFF2-40B4-BE49-F238E27FC236}">
                <a16:creationId xmlns:a16="http://schemas.microsoft.com/office/drawing/2014/main" id="{A0BEBDAB-7969-9100-A5DF-05EBF1A3AA71}"/>
              </a:ext>
            </a:extLst>
          </p:cNvPr>
          <p:cNvSpPr>
            <a:spLocks noGrp="1"/>
          </p:cNvSpPr>
          <p:nvPr>
            <p:ph type="title"/>
          </p:nvPr>
        </p:nvSpPr>
        <p:spPr>
          <a:xfrm>
            <a:off x="589558" y="1549597"/>
            <a:ext cx="4501057" cy="2483316"/>
          </a:xfrm>
        </p:spPr>
        <p:txBody>
          <a:bodyPr vert="horz" lIns="91440" tIns="45720" rIns="91440" bIns="45720" rtlCol="0" anchor="b">
            <a:normAutofit/>
          </a:bodyPr>
          <a:lstStyle/>
          <a:p>
            <a:r>
              <a:rPr lang="en-US" sz="4800" dirty="0">
                <a:solidFill>
                  <a:srgbClr val="FFFFFF"/>
                </a:solidFill>
              </a:rPr>
              <a:t>Statistical Analysis</a:t>
            </a:r>
          </a:p>
        </p:txBody>
      </p:sp>
    </p:spTree>
    <p:extLst>
      <p:ext uri="{BB962C8B-B14F-4D97-AF65-F5344CB8AC3E}">
        <p14:creationId xmlns:p14="http://schemas.microsoft.com/office/powerpoint/2010/main" val="780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88B716-6D1E-9547-9085-47378641ABA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2650" y="252990"/>
            <a:ext cx="7886699" cy="6365467"/>
          </a:xfrm>
          <a:prstGeom prst="rect">
            <a:avLst/>
          </a:prstGeom>
          <a:noFill/>
          <a:ln>
            <a:noFill/>
          </a:ln>
        </p:spPr>
      </p:pic>
    </p:spTree>
    <p:extLst>
      <p:ext uri="{BB962C8B-B14F-4D97-AF65-F5344CB8AC3E}">
        <p14:creationId xmlns:p14="http://schemas.microsoft.com/office/powerpoint/2010/main" val="17353374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D32D-F23A-8A00-E2F2-1DBD0A980D62}"/>
              </a:ext>
            </a:extLst>
          </p:cNvPr>
          <p:cNvSpPr>
            <a:spLocks noGrp="1"/>
          </p:cNvSpPr>
          <p:nvPr>
            <p:ph type="title"/>
          </p:nvPr>
        </p:nvSpPr>
        <p:spPr>
          <a:xfrm>
            <a:off x="761799" y="129948"/>
            <a:ext cx="10380573" cy="1432273"/>
          </a:xfrm>
        </p:spPr>
        <p:txBody>
          <a:bodyPr>
            <a:normAutofit/>
          </a:bodyPr>
          <a:lstStyle/>
          <a:p>
            <a:r>
              <a:rPr lang="en-US" sz="3000" dirty="0">
                <a:latin typeface="Arial" panose="020B0604020202020204" pitchFamily="34" charset="0"/>
                <a:cs typeface="Arial" panose="020B0604020202020204" pitchFamily="34" charset="0"/>
              </a:rPr>
              <a:t>Hypothesis Testing(Chi Squared Test)</a:t>
            </a:r>
          </a:p>
        </p:txBody>
      </p:sp>
      <p:sp>
        <p:nvSpPr>
          <p:cNvPr id="3" name="Content Placeholder 2">
            <a:extLst>
              <a:ext uri="{FF2B5EF4-FFF2-40B4-BE49-F238E27FC236}">
                <a16:creationId xmlns:a16="http://schemas.microsoft.com/office/drawing/2014/main" id="{3725EC6A-73A1-5CEE-B728-B1DF08CC0685}"/>
              </a:ext>
            </a:extLst>
          </p:cNvPr>
          <p:cNvSpPr>
            <a:spLocks noGrp="1"/>
          </p:cNvSpPr>
          <p:nvPr>
            <p:ph idx="1"/>
          </p:nvPr>
        </p:nvSpPr>
        <p:spPr>
          <a:xfrm>
            <a:off x="761167" y="1391769"/>
            <a:ext cx="10381205" cy="4847665"/>
          </a:xfrm>
        </p:spPr>
        <p:txBody>
          <a:bodyPr/>
          <a:lstStyle/>
          <a:p>
            <a:pPr marL="0" indent="0">
              <a:buNone/>
            </a:pPr>
            <a:r>
              <a:rPr lang="en-US" sz="1800" dirty="0"/>
              <a:t>In this we will be testing whether a feature is independent or dependent with respect to the target variable. This test will be done only on categorical variables.</a:t>
            </a:r>
          </a:p>
          <a:p>
            <a:endParaRPr lang="en-US" dirty="0"/>
          </a:p>
          <a:p>
            <a:endParaRPr lang="en-US" dirty="0"/>
          </a:p>
          <a:p>
            <a:endParaRPr lang="en-US" dirty="0"/>
          </a:p>
          <a:p>
            <a:endParaRPr lang="en-US" dirty="0"/>
          </a:p>
          <a:p>
            <a:pPr marL="0" indent="0">
              <a:buNone/>
            </a:pPr>
            <a:r>
              <a:rPr lang="en-US" sz="1800" dirty="0"/>
              <a:t>Since the P-value is near to 0, we reject the</a:t>
            </a:r>
          </a:p>
          <a:p>
            <a:pPr marL="0" indent="0">
              <a:buNone/>
            </a:pPr>
            <a:r>
              <a:rPr lang="en-US" sz="1800" dirty="0"/>
              <a:t>Null hypothesis.</a:t>
            </a:r>
          </a:p>
          <a:p>
            <a:endParaRPr lang="en-US" dirty="0"/>
          </a:p>
        </p:txBody>
      </p:sp>
      <p:pic>
        <p:nvPicPr>
          <p:cNvPr id="7" name="Picture 6">
            <a:extLst>
              <a:ext uri="{FF2B5EF4-FFF2-40B4-BE49-F238E27FC236}">
                <a16:creationId xmlns:a16="http://schemas.microsoft.com/office/drawing/2014/main" id="{CFE42DE5-3729-E5AB-6EFF-D16607CCFF40}"/>
              </a:ext>
            </a:extLst>
          </p:cNvPr>
          <p:cNvPicPr>
            <a:picLocks noChangeAspect="1"/>
          </p:cNvPicPr>
          <p:nvPr/>
        </p:nvPicPr>
        <p:blipFill>
          <a:blip r:embed="rId2"/>
          <a:stretch>
            <a:fillRect/>
          </a:stretch>
        </p:blipFill>
        <p:spPr>
          <a:xfrm>
            <a:off x="0" y="2900873"/>
            <a:ext cx="11761370" cy="1018945"/>
          </a:xfrm>
          <a:prstGeom prst="rect">
            <a:avLst/>
          </a:prstGeom>
        </p:spPr>
      </p:pic>
      <p:graphicFrame>
        <p:nvGraphicFramePr>
          <p:cNvPr id="8" name="Table 7">
            <a:extLst>
              <a:ext uri="{FF2B5EF4-FFF2-40B4-BE49-F238E27FC236}">
                <a16:creationId xmlns:a16="http://schemas.microsoft.com/office/drawing/2014/main" id="{C52A0A38-F372-A459-4DBD-61FB524F10E1}"/>
              </a:ext>
            </a:extLst>
          </p:cNvPr>
          <p:cNvGraphicFramePr>
            <a:graphicFrameLocks noGrp="1"/>
          </p:cNvGraphicFramePr>
          <p:nvPr>
            <p:extLst>
              <p:ext uri="{D42A27DB-BD31-4B8C-83A1-F6EECF244321}">
                <p14:modId xmlns:p14="http://schemas.microsoft.com/office/powerpoint/2010/main" val="4100262450"/>
              </p:ext>
            </p:extLst>
          </p:nvPr>
        </p:nvGraphicFramePr>
        <p:xfrm>
          <a:off x="5502739" y="4146589"/>
          <a:ext cx="6400800" cy="2070100"/>
        </p:xfrm>
        <a:graphic>
          <a:graphicData uri="http://schemas.openxmlformats.org/drawingml/2006/table">
            <a:tbl>
              <a:tblPr firstRow="1" firstCol="1" bandRow="1">
                <a:tableStyleId>{5C22544A-7EE6-4342-B048-85BDC9FD1C3A}</a:tableStyleId>
              </a:tblPr>
              <a:tblGrid>
                <a:gridCol w="1856454">
                  <a:extLst>
                    <a:ext uri="{9D8B030D-6E8A-4147-A177-3AD203B41FA5}">
                      <a16:colId xmlns:a16="http://schemas.microsoft.com/office/drawing/2014/main" val="3930449227"/>
                    </a:ext>
                  </a:extLst>
                </a:gridCol>
                <a:gridCol w="1256677">
                  <a:extLst>
                    <a:ext uri="{9D8B030D-6E8A-4147-A177-3AD203B41FA5}">
                      <a16:colId xmlns:a16="http://schemas.microsoft.com/office/drawing/2014/main" val="68888360"/>
                    </a:ext>
                  </a:extLst>
                </a:gridCol>
                <a:gridCol w="1764425">
                  <a:extLst>
                    <a:ext uri="{9D8B030D-6E8A-4147-A177-3AD203B41FA5}">
                      <a16:colId xmlns:a16="http://schemas.microsoft.com/office/drawing/2014/main" val="2136542681"/>
                    </a:ext>
                  </a:extLst>
                </a:gridCol>
                <a:gridCol w="1523244">
                  <a:extLst>
                    <a:ext uri="{9D8B030D-6E8A-4147-A177-3AD203B41FA5}">
                      <a16:colId xmlns:a16="http://schemas.microsoft.com/office/drawing/2014/main" val="2090809173"/>
                    </a:ext>
                  </a:extLst>
                </a:gridCol>
              </a:tblGrid>
              <a:tr h="609600">
                <a:tc>
                  <a:txBody>
                    <a:bodyPr/>
                    <a:lstStyle/>
                    <a:p>
                      <a:pPr algn="l" rtl="0" fontAlgn="ctr"/>
                      <a:r>
                        <a:rPr lang="en-US" sz="1800" u="none" strike="noStrike">
                          <a:effectLst/>
                        </a:rPr>
                        <a:t>features</a:t>
                      </a:r>
                      <a:endParaRPr lang="en-US" sz="1800" b="1" i="0" u="none" strike="noStrike">
                        <a:solidFill>
                          <a:srgbClr val="000000"/>
                        </a:solidFill>
                        <a:effectLst/>
                        <a:latin typeface="Bierstadt" panose="020B0004020202020204" pitchFamily="34" charset="0"/>
                      </a:endParaRPr>
                    </a:p>
                  </a:txBody>
                  <a:tcPr marL="9525" marR="9525" marT="9525" marB="0" anchor="ctr"/>
                </a:tc>
                <a:tc>
                  <a:txBody>
                    <a:bodyPr/>
                    <a:lstStyle/>
                    <a:p>
                      <a:pPr algn="l" rtl="0" fontAlgn="ctr"/>
                      <a:r>
                        <a:rPr lang="en-US" sz="1800" u="none" strike="noStrike">
                          <a:effectLst/>
                        </a:rPr>
                        <a:t>pValue</a:t>
                      </a:r>
                      <a:endParaRPr lang="en-US" sz="1800" b="1" i="0" u="none" strike="noStrike">
                        <a:solidFill>
                          <a:srgbClr val="000000"/>
                        </a:solidFill>
                        <a:effectLst/>
                        <a:latin typeface="Bierstadt" panose="020B0004020202020204" pitchFamily="34" charset="0"/>
                      </a:endParaRPr>
                    </a:p>
                  </a:txBody>
                  <a:tcPr marL="9525" marR="9525" marT="9525" marB="0" anchor="ctr"/>
                </a:tc>
                <a:tc>
                  <a:txBody>
                    <a:bodyPr/>
                    <a:lstStyle/>
                    <a:p>
                      <a:pPr algn="l" rtl="0" fontAlgn="ctr"/>
                      <a:r>
                        <a:rPr lang="en-US" sz="1800" u="none" strike="noStrike">
                          <a:effectLst/>
                        </a:rPr>
                        <a:t>degreesOfFreedom</a:t>
                      </a:r>
                      <a:endParaRPr lang="en-US" sz="1800" b="1" i="0" u="none" strike="noStrike">
                        <a:solidFill>
                          <a:srgbClr val="000000"/>
                        </a:solidFill>
                        <a:effectLst/>
                        <a:latin typeface="Bierstadt" panose="020B0004020202020204" pitchFamily="34" charset="0"/>
                      </a:endParaRPr>
                    </a:p>
                  </a:txBody>
                  <a:tcPr marL="9525" marR="9525" marT="9525" marB="0" anchor="ctr"/>
                </a:tc>
                <a:tc>
                  <a:txBody>
                    <a:bodyPr/>
                    <a:lstStyle/>
                    <a:p>
                      <a:pPr algn="l" rtl="0" fontAlgn="ctr"/>
                      <a:r>
                        <a:rPr lang="en-US" sz="1800" u="none" strike="noStrike">
                          <a:effectLst/>
                        </a:rPr>
                        <a:t>statistics</a:t>
                      </a:r>
                      <a:endParaRPr lang="en-US" sz="1800" b="1" i="0" u="none" strike="noStrike">
                        <a:solidFill>
                          <a:srgbClr val="000000"/>
                        </a:solidFill>
                        <a:effectLst/>
                        <a:latin typeface="Bierstadt" panose="020B0004020202020204" pitchFamily="34" charset="0"/>
                      </a:endParaRPr>
                    </a:p>
                  </a:txBody>
                  <a:tcPr marL="9525" marR="9525" marT="9525" marB="0" anchor="ctr"/>
                </a:tc>
                <a:extLst>
                  <a:ext uri="{0D108BD9-81ED-4DB2-BD59-A6C34878D82A}">
                    <a16:rowId xmlns:a16="http://schemas.microsoft.com/office/drawing/2014/main" val="2630297912"/>
                  </a:ext>
                </a:extLst>
              </a:tr>
              <a:tr h="292100">
                <a:tc>
                  <a:txBody>
                    <a:bodyPr/>
                    <a:lstStyle/>
                    <a:p>
                      <a:pPr algn="l" rtl="0" fontAlgn="ctr"/>
                      <a:r>
                        <a:rPr lang="en-US" sz="1600" u="none" strike="noStrike">
                          <a:effectLst/>
                        </a:rPr>
                        <a:t>Airline</a:t>
                      </a:r>
                      <a:endParaRPr lang="en-US" sz="1600" b="1"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dirty="0">
                          <a:effectLst/>
                        </a:rPr>
                        <a:t>27</a:t>
                      </a:r>
                      <a:endParaRPr lang="en-US" sz="1600" b="0" i="0" u="none" strike="noStrike" dirty="0">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447560.449</a:t>
                      </a:r>
                      <a:endParaRPr lang="en-US" sz="1600" b="0" i="0" u="none" strike="noStrike">
                        <a:solidFill>
                          <a:srgbClr val="000000"/>
                        </a:solidFill>
                        <a:effectLst/>
                        <a:latin typeface="Bierstadt" panose="020B0004020202020204" pitchFamily="34" charset="0"/>
                      </a:endParaRPr>
                    </a:p>
                  </a:txBody>
                  <a:tcPr marL="9525" marR="9525" marT="9525" marB="0" anchor="ctr"/>
                </a:tc>
                <a:extLst>
                  <a:ext uri="{0D108BD9-81ED-4DB2-BD59-A6C34878D82A}">
                    <a16:rowId xmlns:a16="http://schemas.microsoft.com/office/drawing/2014/main" val="1441590153"/>
                  </a:ext>
                </a:extLst>
              </a:tr>
              <a:tr h="292100">
                <a:tc>
                  <a:txBody>
                    <a:bodyPr/>
                    <a:lstStyle/>
                    <a:p>
                      <a:pPr algn="l" rtl="0" fontAlgn="ctr"/>
                      <a:r>
                        <a:rPr lang="en-US" sz="1600" u="none" strike="noStrike">
                          <a:effectLst/>
                        </a:rPr>
                        <a:t>OriginCityName</a:t>
                      </a:r>
                      <a:endParaRPr lang="en-US" sz="1600" b="1"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370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274566.1791</a:t>
                      </a:r>
                      <a:endParaRPr lang="en-US" sz="1600" b="0" i="0" u="none" strike="noStrike">
                        <a:solidFill>
                          <a:srgbClr val="000000"/>
                        </a:solidFill>
                        <a:effectLst/>
                        <a:latin typeface="Bierstadt" panose="020B0004020202020204" pitchFamily="34" charset="0"/>
                      </a:endParaRPr>
                    </a:p>
                  </a:txBody>
                  <a:tcPr marL="9525" marR="9525" marT="9525" marB="0" anchor="ctr"/>
                </a:tc>
                <a:extLst>
                  <a:ext uri="{0D108BD9-81ED-4DB2-BD59-A6C34878D82A}">
                    <a16:rowId xmlns:a16="http://schemas.microsoft.com/office/drawing/2014/main" val="478617650"/>
                  </a:ext>
                </a:extLst>
              </a:tr>
              <a:tr h="292100">
                <a:tc>
                  <a:txBody>
                    <a:bodyPr/>
                    <a:lstStyle/>
                    <a:p>
                      <a:pPr algn="l" rtl="0" fontAlgn="ctr"/>
                      <a:r>
                        <a:rPr lang="en-US" sz="1600" u="none" strike="noStrike">
                          <a:effectLst/>
                        </a:rPr>
                        <a:t>OriginState</a:t>
                      </a:r>
                      <a:endParaRPr lang="en-US" sz="1600" b="1"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52</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160846.3607</a:t>
                      </a:r>
                      <a:endParaRPr lang="en-US" sz="1600" b="0" i="0" u="none" strike="noStrike">
                        <a:solidFill>
                          <a:srgbClr val="000000"/>
                        </a:solidFill>
                        <a:effectLst/>
                        <a:latin typeface="Bierstadt" panose="020B0004020202020204" pitchFamily="34" charset="0"/>
                      </a:endParaRPr>
                    </a:p>
                  </a:txBody>
                  <a:tcPr marL="9525" marR="9525" marT="9525" marB="0" anchor="ctr"/>
                </a:tc>
                <a:extLst>
                  <a:ext uri="{0D108BD9-81ED-4DB2-BD59-A6C34878D82A}">
                    <a16:rowId xmlns:a16="http://schemas.microsoft.com/office/drawing/2014/main" val="3037177888"/>
                  </a:ext>
                </a:extLst>
              </a:tr>
              <a:tr h="292100">
                <a:tc>
                  <a:txBody>
                    <a:bodyPr/>
                    <a:lstStyle/>
                    <a:p>
                      <a:pPr algn="l" rtl="0" fontAlgn="ctr"/>
                      <a:r>
                        <a:rPr lang="en-US" sz="1600" u="none" strike="noStrike">
                          <a:effectLst/>
                        </a:rPr>
                        <a:t>DestCityName</a:t>
                      </a:r>
                      <a:endParaRPr lang="en-US" sz="1600" b="1"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370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191978.2396</a:t>
                      </a:r>
                      <a:endParaRPr lang="en-US" sz="1600" b="0" i="0" u="none" strike="noStrike">
                        <a:solidFill>
                          <a:srgbClr val="000000"/>
                        </a:solidFill>
                        <a:effectLst/>
                        <a:latin typeface="Bierstadt" panose="020B0004020202020204" pitchFamily="34" charset="0"/>
                      </a:endParaRPr>
                    </a:p>
                  </a:txBody>
                  <a:tcPr marL="9525" marR="9525" marT="9525" marB="0" anchor="ctr"/>
                </a:tc>
                <a:extLst>
                  <a:ext uri="{0D108BD9-81ED-4DB2-BD59-A6C34878D82A}">
                    <a16:rowId xmlns:a16="http://schemas.microsoft.com/office/drawing/2014/main" val="1407476838"/>
                  </a:ext>
                </a:extLst>
              </a:tr>
              <a:tr h="292100">
                <a:tc>
                  <a:txBody>
                    <a:bodyPr/>
                    <a:lstStyle/>
                    <a:p>
                      <a:pPr algn="l" rtl="0" fontAlgn="ctr"/>
                      <a:r>
                        <a:rPr lang="en-US" sz="1600" u="none" strike="noStrike">
                          <a:effectLst/>
                        </a:rPr>
                        <a:t>DestState</a:t>
                      </a:r>
                      <a:endParaRPr lang="en-US" sz="1600" b="1"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0</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a:effectLst/>
                        </a:rPr>
                        <a:t>52</a:t>
                      </a:r>
                      <a:endParaRPr lang="en-US" sz="1600" b="0" i="0" u="none" strike="noStrike">
                        <a:solidFill>
                          <a:srgbClr val="000000"/>
                        </a:solidFill>
                        <a:effectLst/>
                        <a:latin typeface="Bierstadt" panose="020B0004020202020204" pitchFamily="34" charset="0"/>
                      </a:endParaRPr>
                    </a:p>
                  </a:txBody>
                  <a:tcPr marL="9525" marR="9525" marT="9525" marB="0" anchor="ctr"/>
                </a:tc>
                <a:tc>
                  <a:txBody>
                    <a:bodyPr/>
                    <a:lstStyle/>
                    <a:p>
                      <a:pPr algn="r" rtl="0" fontAlgn="ctr"/>
                      <a:r>
                        <a:rPr lang="en-US" sz="1600" u="none" strike="noStrike" dirty="0">
                          <a:effectLst/>
                        </a:rPr>
                        <a:t>129005.1561</a:t>
                      </a:r>
                      <a:endParaRPr lang="en-US" sz="1600" b="0" i="0" u="none" strike="noStrike" dirty="0">
                        <a:solidFill>
                          <a:srgbClr val="000000"/>
                        </a:solidFill>
                        <a:effectLst/>
                        <a:latin typeface="Bierstadt" panose="020B0004020202020204" pitchFamily="34" charset="0"/>
                      </a:endParaRPr>
                    </a:p>
                  </a:txBody>
                  <a:tcPr marL="9525" marR="9525" marT="9525" marB="0" anchor="ctr"/>
                </a:tc>
                <a:extLst>
                  <a:ext uri="{0D108BD9-81ED-4DB2-BD59-A6C34878D82A}">
                    <a16:rowId xmlns:a16="http://schemas.microsoft.com/office/drawing/2014/main" val="2512451260"/>
                  </a:ext>
                </a:extLst>
              </a:tr>
            </a:tbl>
          </a:graphicData>
        </a:graphic>
      </p:graphicFrame>
    </p:spTree>
    <p:extLst>
      <p:ext uri="{BB962C8B-B14F-4D97-AF65-F5344CB8AC3E}">
        <p14:creationId xmlns:p14="http://schemas.microsoft.com/office/powerpoint/2010/main" val="362771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FBBD6-0CF3-92CC-8C56-235DD4BDB618}"/>
              </a:ext>
            </a:extLst>
          </p:cNvPr>
          <p:cNvSpPr>
            <a:spLocks noGrp="1"/>
          </p:cNvSpPr>
          <p:nvPr>
            <p:ph type="title"/>
          </p:nvPr>
        </p:nvSpPr>
        <p:spPr/>
        <p:txBody>
          <a:bodyPr/>
          <a:lstStyle/>
          <a:p>
            <a:r>
              <a:rPr lang="en-US" dirty="0"/>
              <a:t>Feature Selection</a:t>
            </a:r>
          </a:p>
        </p:txBody>
      </p:sp>
      <p:sp>
        <p:nvSpPr>
          <p:cNvPr id="3" name="Content Placeholder 2">
            <a:extLst>
              <a:ext uri="{FF2B5EF4-FFF2-40B4-BE49-F238E27FC236}">
                <a16:creationId xmlns:a16="http://schemas.microsoft.com/office/drawing/2014/main" id="{170D1FA1-55F0-28DE-D042-D07518095AF8}"/>
              </a:ext>
            </a:extLst>
          </p:cNvPr>
          <p:cNvSpPr>
            <a:spLocks noGrp="1"/>
          </p:cNvSpPr>
          <p:nvPr>
            <p:ph idx="1"/>
          </p:nvPr>
        </p:nvSpPr>
        <p:spPr/>
        <p:txBody>
          <a:bodyPr>
            <a:normAutofit/>
          </a:bodyPr>
          <a:lstStyle/>
          <a:p>
            <a:pPr marL="0" indent="0">
              <a:buNone/>
            </a:pPr>
            <a:r>
              <a:rPr lang="en-US" sz="1800" dirty="0">
                <a:latin typeface="Arial" panose="020B0604020202020204" pitchFamily="34" charset="0"/>
                <a:cs typeface="Arial" panose="020B0604020202020204" pitchFamily="34" charset="0"/>
              </a:rPr>
              <a:t>We have used 2 feature selection methods:</a:t>
            </a:r>
          </a:p>
          <a:p>
            <a:pPr marL="342900" indent="-342900">
              <a:buAutoNum type="arabicPeriod"/>
            </a:pPr>
            <a:r>
              <a:rPr lang="en-US" sz="1800" dirty="0">
                <a:latin typeface="Arial" panose="020B0604020202020204" pitchFamily="34" charset="0"/>
                <a:cs typeface="Arial" panose="020B0604020202020204" pitchFamily="34" charset="0"/>
              </a:rPr>
              <a:t>Univariate feature selection: </a:t>
            </a:r>
            <a:r>
              <a:rPr lang="en-US" sz="1800" b="0" i="0" dirty="0">
                <a:effectLst/>
                <a:latin typeface="Arial" panose="020B0604020202020204" pitchFamily="34" charset="0"/>
                <a:cs typeface="Arial" panose="020B0604020202020204" pitchFamily="34" charset="0"/>
              </a:rPr>
              <a:t>Univariate feature selection examines each feature individually to determine the strength of the relationship of the feature with the response variable.</a:t>
            </a:r>
          </a:p>
          <a:p>
            <a:pPr marL="342900" indent="-342900">
              <a:buAutoNum type="arabicPeriod"/>
            </a:pPr>
            <a:r>
              <a:rPr lang="en-US" sz="1800" dirty="0">
                <a:latin typeface="Arial" panose="020B0604020202020204" pitchFamily="34" charset="0"/>
                <a:cs typeface="Arial" panose="020B0604020202020204" pitchFamily="34" charset="0"/>
              </a:rPr>
              <a:t>Variance threshold feature selection: Features with low variance are less likely to be useful than features with high variance. We first calculate the variance of each feature then drop all features whose variance is below the threshold.</a:t>
            </a:r>
          </a:p>
        </p:txBody>
      </p:sp>
    </p:spTree>
    <p:extLst>
      <p:ext uri="{BB962C8B-B14F-4D97-AF65-F5344CB8AC3E}">
        <p14:creationId xmlns:p14="http://schemas.microsoft.com/office/powerpoint/2010/main" val="2051686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5A22A-BC1D-C436-57CF-B60C1349CF17}"/>
              </a:ext>
            </a:extLst>
          </p:cNvPr>
          <p:cNvSpPr>
            <a:spLocks noGrp="1"/>
          </p:cNvSpPr>
          <p:nvPr>
            <p:ph type="title"/>
          </p:nvPr>
        </p:nvSpPr>
        <p:spPr>
          <a:xfrm>
            <a:off x="685800" y="125781"/>
            <a:ext cx="9967409" cy="1515728"/>
          </a:xfrm>
        </p:spPr>
        <p:txBody>
          <a:bodyPr>
            <a:normAutofit/>
          </a:bodyPr>
          <a:lstStyle/>
          <a:p>
            <a:r>
              <a:rPr lang="en-US" dirty="0"/>
              <a:t>Univariate</a:t>
            </a:r>
            <a:r>
              <a:rPr lang="ru-RU" dirty="0"/>
              <a:t> </a:t>
            </a:r>
            <a:r>
              <a:rPr lang="en-US" dirty="0"/>
              <a:t>Feature Selection</a:t>
            </a:r>
          </a:p>
        </p:txBody>
      </p:sp>
      <p:sp>
        <p:nvSpPr>
          <p:cNvPr id="3" name="Content Placeholder 2">
            <a:extLst>
              <a:ext uri="{FF2B5EF4-FFF2-40B4-BE49-F238E27FC236}">
                <a16:creationId xmlns:a16="http://schemas.microsoft.com/office/drawing/2014/main" id="{2D7E0FBF-D48A-21DF-A78A-2DA1F4DE0103}"/>
              </a:ext>
            </a:extLst>
          </p:cNvPr>
          <p:cNvSpPr>
            <a:spLocks noGrp="1"/>
          </p:cNvSpPr>
          <p:nvPr>
            <p:ph idx="1"/>
          </p:nvPr>
        </p:nvSpPr>
        <p:spPr>
          <a:xfrm>
            <a:off x="685800" y="1384082"/>
            <a:ext cx="10072578" cy="843634"/>
          </a:xfrm>
        </p:spPr>
        <p:txBody>
          <a:bodyPr>
            <a:normAutofit/>
          </a:bodyPr>
          <a:lstStyle/>
          <a:p>
            <a:pPr marL="0" indent="0">
              <a:buNone/>
            </a:pPr>
            <a:r>
              <a:rPr lang="en-US" sz="1800" dirty="0">
                <a:latin typeface="Arial" panose="020B0604020202020204" pitchFamily="34" charset="0"/>
                <a:cs typeface="Arial" panose="020B0604020202020204" pitchFamily="34" charset="0"/>
              </a:rPr>
              <a:t>ANOVA for numerical features and chi squared for categorical variables </a:t>
            </a:r>
          </a:p>
        </p:txBody>
      </p:sp>
      <p:graphicFrame>
        <p:nvGraphicFramePr>
          <p:cNvPr id="4" name="Table 3">
            <a:extLst>
              <a:ext uri="{FF2B5EF4-FFF2-40B4-BE49-F238E27FC236}">
                <a16:creationId xmlns:a16="http://schemas.microsoft.com/office/drawing/2014/main" id="{198457C9-EBE5-6A61-752D-F48CD8ABC901}"/>
              </a:ext>
            </a:extLst>
          </p:cNvPr>
          <p:cNvGraphicFramePr>
            <a:graphicFrameLocks noGrp="1"/>
          </p:cNvGraphicFramePr>
          <p:nvPr>
            <p:extLst>
              <p:ext uri="{D42A27DB-BD31-4B8C-83A1-F6EECF244321}">
                <p14:modId xmlns:p14="http://schemas.microsoft.com/office/powerpoint/2010/main" val="3589927994"/>
              </p:ext>
            </p:extLst>
          </p:nvPr>
        </p:nvGraphicFramePr>
        <p:xfrm>
          <a:off x="8989783" y="2211703"/>
          <a:ext cx="2890347" cy="1924681"/>
        </p:xfrm>
        <a:graphic>
          <a:graphicData uri="http://schemas.openxmlformats.org/drawingml/2006/table">
            <a:tbl>
              <a:tblPr firstRow="1" firstCol="1" bandRow="1"/>
              <a:tblGrid>
                <a:gridCol w="2890347">
                  <a:extLst>
                    <a:ext uri="{9D8B030D-6E8A-4147-A177-3AD203B41FA5}">
                      <a16:colId xmlns:a16="http://schemas.microsoft.com/office/drawing/2014/main" val="636716307"/>
                    </a:ext>
                  </a:extLst>
                </a:gridCol>
              </a:tblGrid>
              <a:tr h="746710">
                <a:tc>
                  <a:txBody>
                    <a:bodyPr/>
                    <a:lstStyle/>
                    <a:p>
                      <a:pPr marL="0" marR="0" algn="l" defTabSz="914400" rtl="0" eaLnBrk="1" fontAlgn="b" latinLnBrk="0" hangingPunct="1">
                        <a:lnSpc>
                          <a:spcPct val="107000"/>
                        </a:lnSpc>
                        <a:spcBef>
                          <a:spcPts val="0"/>
                        </a:spcBef>
                        <a:spcAft>
                          <a:spcPts val="0"/>
                        </a:spcAft>
                      </a:pPr>
                      <a:r>
                        <a:rPr lang="en-US" sz="2000" b="1" i="0" u="none" strike="noStrike"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Categorical selected features</a:t>
                      </a:r>
                      <a:endParaRPr lang="en-US" sz="2000" b="1" i="0" u="none" strike="noStrike" kern="1200" dirty="0">
                        <a:solidFill>
                          <a:srgbClr val="000000"/>
                        </a:solidFill>
                        <a:effectLst/>
                        <a:latin typeface="Calibri" panose="020F0502020204030204" pitchFamily="34" charset="0"/>
                        <a:cs typeface="Calibri" panose="020F0502020204030204" pitchFamily="34" charset="0"/>
                      </a:endParaRPr>
                    </a:p>
                  </a:txBody>
                  <a:tcPr marL="205740" marR="205740" marT="285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7126851"/>
                  </a:ext>
                </a:extLst>
              </a:tr>
              <a:tr h="392657">
                <a:tc>
                  <a:txBody>
                    <a:bodyPr/>
                    <a:lstStyle/>
                    <a:p>
                      <a:pPr marL="0" marR="0" algn="l" defTabSz="914400" rtl="0" eaLnBrk="1" fontAlgn="b" latinLnBrk="0" hangingPunct="1">
                        <a:lnSpc>
                          <a:spcPct val="107000"/>
                        </a:lnSpc>
                        <a:spcBef>
                          <a:spcPts val="0"/>
                        </a:spcBef>
                        <a:spcAft>
                          <a:spcPts val="0"/>
                        </a:spcAft>
                      </a:pPr>
                      <a:r>
                        <a:rPr lang="en-US" sz="2000" b="0" i="0" u="none" strike="noStrike"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Airline</a:t>
                      </a:r>
                      <a:endParaRPr lang="en-US" sz="2000" b="0" i="0" u="none" strike="noStrike" kern="1200">
                        <a:solidFill>
                          <a:srgbClr val="000000"/>
                        </a:solidFill>
                        <a:effectLst/>
                        <a:latin typeface="Calibri" panose="020F0502020204030204" pitchFamily="34" charset="0"/>
                        <a:cs typeface="Calibri" panose="020F0502020204030204" pitchFamily="34" charset="0"/>
                      </a:endParaRPr>
                    </a:p>
                  </a:txBody>
                  <a:tcPr marL="205740" marR="205740" marT="285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381296"/>
                  </a:ext>
                </a:extLst>
              </a:tr>
              <a:tr h="392657">
                <a:tc>
                  <a:txBody>
                    <a:bodyPr/>
                    <a:lstStyle/>
                    <a:p>
                      <a:pPr marL="0" marR="0" algn="l" defTabSz="914400" rtl="0" eaLnBrk="1" fontAlgn="b" latinLnBrk="0" hangingPunct="1">
                        <a:lnSpc>
                          <a:spcPct val="107000"/>
                        </a:lnSpc>
                        <a:spcBef>
                          <a:spcPts val="0"/>
                        </a:spcBef>
                        <a:spcAft>
                          <a:spcPts val="0"/>
                        </a:spcAft>
                      </a:pPr>
                      <a:r>
                        <a:rPr lang="en-US" sz="2000" b="0" i="0" u="none" strike="noStrike"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OriginCityName</a:t>
                      </a:r>
                      <a:endParaRPr lang="en-US" sz="2000" b="0" i="0" u="none" strike="noStrike" kern="1200">
                        <a:solidFill>
                          <a:srgbClr val="000000"/>
                        </a:solidFill>
                        <a:effectLst/>
                        <a:latin typeface="Calibri" panose="020F0502020204030204" pitchFamily="34" charset="0"/>
                        <a:cs typeface="Calibri" panose="020F0502020204030204" pitchFamily="34" charset="0"/>
                      </a:endParaRPr>
                    </a:p>
                  </a:txBody>
                  <a:tcPr marL="205740" marR="205740" marT="285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7706774"/>
                  </a:ext>
                </a:extLst>
              </a:tr>
              <a:tr h="392657">
                <a:tc>
                  <a:txBody>
                    <a:bodyPr/>
                    <a:lstStyle/>
                    <a:p>
                      <a:pPr marL="0" marR="0" algn="l" defTabSz="914400" rtl="0" eaLnBrk="1" fontAlgn="b" latinLnBrk="0" hangingPunct="1">
                        <a:lnSpc>
                          <a:spcPct val="107000"/>
                        </a:lnSpc>
                        <a:spcBef>
                          <a:spcPts val="0"/>
                        </a:spcBef>
                        <a:spcAft>
                          <a:spcPts val="0"/>
                        </a:spcAft>
                      </a:pPr>
                      <a:r>
                        <a:rPr lang="en-US" sz="2000" b="0" i="0" u="none" strike="noStrike" kern="12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OriginState</a:t>
                      </a:r>
                      <a:endParaRPr lang="en-US" sz="2000" b="0" i="0" u="none" strike="noStrike" kern="1200" dirty="0">
                        <a:solidFill>
                          <a:srgbClr val="000000"/>
                        </a:solidFill>
                        <a:effectLst/>
                        <a:latin typeface="Calibri" panose="020F0502020204030204" pitchFamily="34" charset="0"/>
                        <a:cs typeface="Calibri" panose="020F0502020204030204" pitchFamily="34" charset="0"/>
                      </a:endParaRPr>
                    </a:p>
                  </a:txBody>
                  <a:tcPr marL="205740" marR="205740" marT="2857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0904864"/>
                  </a:ext>
                </a:extLst>
              </a:tr>
            </a:tbl>
          </a:graphicData>
        </a:graphic>
      </p:graphicFrame>
      <p:graphicFrame>
        <p:nvGraphicFramePr>
          <p:cNvPr id="6" name="Content Placeholder 3">
            <a:extLst>
              <a:ext uri="{FF2B5EF4-FFF2-40B4-BE49-F238E27FC236}">
                <a16:creationId xmlns:a16="http://schemas.microsoft.com/office/drawing/2014/main" id="{DA13F174-C307-30AA-6429-212544958DB8}"/>
              </a:ext>
            </a:extLst>
          </p:cNvPr>
          <p:cNvGraphicFramePr>
            <a:graphicFrameLocks/>
          </p:cNvGraphicFramePr>
          <p:nvPr>
            <p:extLst>
              <p:ext uri="{D42A27DB-BD31-4B8C-83A1-F6EECF244321}">
                <p14:modId xmlns:p14="http://schemas.microsoft.com/office/powerpoint/2010/main" val="77008322"/>
              </p:ext>
            </p:extLst>
          </p:nvPr>
        </p:nvGraphicFramePr>
        <p:xfrm>
          <a:off x="5566081" y="2197968"/>
          <a:ext cx="3245710" cy="3363283"/>
        </p:xfrm>
        <a:graphic>
          <a:graphicData uri="http://schemas.openxmlformats.org/drawingml/2006/table">
            <a:tbl>
              <a:tblPr firstRow="1" firstCol="1" bandRow="1"/>
              <a:tblGrid>
                <a:gridCol w="3245710">
                  <a:extLst>
                    <a:ext uri="{9D8B030D-6E8A-4147-A177-3AD203B41FA5}">
                      <a16:colId xmlns:a16="http://schemas.microsoft.com/office/drawing/2014/main" val="2828343442"/>
                    </a:ext>
                  </a:extLst>
                </a:gridCol>
              </a:tblGrid>
              <a:tr h="758016">
                <a:tc>
                  <a:txBody>
                    <a:bodyPr/>
                    <a:lstStyle/>
                    <a:p>
                      <a:pPr marL="0" marR="0" algn="l" fontAlgn="b">
                        <a:lnSpc>
                          <a:spcPct val="107000"/>
                        </a:lnSpc>
                        <a:spcBef>
                          <a:spcPts val="0"/>
                        </a:spcBef>
                        <a:spcAft>
                          <a:spcPts val="0"/>
                        </a:spcAft>
                      </a:pPr>
                      <a:r>
                        <a:rPr lang="en-US" sz="20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 selected features</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8025368"/>
                  </a:ext>
                </a:extLst>
              </a:tr>
              <a:tr h="372181">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AirTime</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8042885"/>
                  </a:ext>
                </a:extLst>
              </a:tr>
              <a:tr h="372181">
                <a:tc>
                  <a:txBody>
                    <a:bodyPr/>
                    <a:lstStyle/>
                    <a:p>
                      <a:pPr marL="0" marR="0" algn="l" fontAlgn="b">
                        <a:lnSpc>
                          <a:spcPct val="107000"/>
                        </a:lnSpc>
                        <a:spcBef>
                          <a:spcPts val="0"/>
                        </a:spcBef>
                        <a:spcAft>
                          <a:spcPts val="0"/>
                        </a:spcAft>
                      </a:pPr>
                      <a:r>
                        <a:rPr lang="en-US" sz="2000" b="0"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Month</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6754218"/>
                  </a:ext>
                </a:extLst>
              </a:tr>
              <a:tr h="372181">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DayOfWeek</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1114973"/>
                  </a:ext>
                </a:extLst>
              </a:tr>
              <a:tr h="372181">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DepTimeHour</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348821"/>
                  </a:ext>
                </a:extLst>
              </a:tr>
              <a:tr h="372181">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DepTimeMinute</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943909"/>
                  </a:ext>
                </a:extLst>
              </a:tr>
              <a:tr h="372181">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ArrTimeHour</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0101865"/>
                  </a:ext>
                </a:extLst>
              </a:tr>
              <a:tr h="372181">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ArrTimeMinute</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6631725"/>
                  </a:ext>
                </a:extLst>
              </a:tr>
            </a:tbl>
          </a:graphicData>
        </a:graphic>
      </p:graphicFrame>
      <p:sp>
        <p:nvSpPr>
          <p:cNvPr id="5" name="TextBox 4">
            <a:extLst>
              <a:ext uri="{FF2B5EF4-FFF2-40B4-BE49-F238E27FC236}">
                <a16:creationId xmlns:a16="http://schemas.microsoft.com/office/drawing/2014/main" id="{9C98560F-CC51-A274-3455-50D097B2EC0A}"/>
              </a:ext>
            </a:extLst>
          </p:cNvPr>
          <p:cNvSpPr txBox="1"/>
          <p:nvPr/>
        </p:nvSpPr>
        <p:spPr>
          <a:xfrm>
            <a:off x="685798" y="2098947"/>
            <a:ext cx="4876800" cy="2031325"/>
          </a:xfrm>
          <a:prstGeom prst="rect">
            <a:avLst/>
          </a:prstGeom>
          <a:noFill/>
        </p:spPr>
        <p:txBody>
          <a:bodyPr wrap="square" rtlCol="0">
            <a:spAutoFit/>
          </a:bodyPr>
          <a:lstStyle/>
          <a:p>
            <a:r>
              <a:rPr lang="en-US" dirty="0"/>
              <a:t>Steps:</a:t>
            </a:r>
          </a:p>
          <a:p>
            <a:pPr marL="342900" indent="-342900">
              <a:buAutoNum type="arabicPeriod"/>
            </a:pPr>
            <a:r>
              <a:rPr lang="en-US" dirty="0"/>
              <a:t>Create a vector assembler</a:t>
            </a:r>
          </a:p>
          <a:p>
            <a:pPr marL="342900" indent="-342900">
              <a:buAutoNum type="arabicPeriod"/>
            </a:pPr>
            <a:r>
              <a:rPr lang="en-US" dirty="0"/>
              <a:t>Applying feature selection on categorical columns</a:t>
            </a:r>
          </a:p>
          <a:p>
            <a:pPr marL="342900" indent="-342900">
              <a:buAutoNum type="arabicPeriod"/>
            </a:pPr>
            <a:r>
              <a:rPr lang="en-US" dirty="0"/>
              <a:t>Applying feature selection on numerical columns</a:t>
            </a:r>
          </a:p>
          <a:p>
            <a:endParaRPr lang="en-US" dirty="0"/>
          </a:p>
        </p:txBody>
      </p:sp>
      <p:pic>
        <p:nvPicPr>
          <p:cNvPr id="8" name="Picture 7">
            <a:extLst>
              <a:ext uri="{FF2B5EF4-FFF2-40B4-BE49-F238E27FC236}">
                <a16:creationId xmlns:a16="http://schemas.microsoft.com/office/drawing/2014/main" id="{BF434714-0D9D-A14C-F0C6-BE30FC8F6D8E}"/>
              </a:ext>
            </a:extLst>
          </p:cNvPr>
          <p:cNvPicPr>
            <a:picLocks noChangeAspect="1"/>
          </p:cNvPicPr>
          <p:nvPr/>
        </p:nvPicPr>
        <p:blipFill>
          <a:blip r:embed="rId2"/>
          <a:stretch>
            <a:fillRect/>
          </a:stretch>
        </p:blipFill>
        <p:spPr>
          <a:xfrm>
            <a:off x="19076" y="3740456"/>
            <a:ext cx="5460613" cy="2612719"/>
          </a:xfrm>
          <a:prstGeom prst="rect">
            <a:avLst/>
          </a:prstGeom>
        </p:spPr>
      </p:pic>
    </p:spTree>
    <p:extLst>
      <p:ext uri="{BB962C8B-B14F-4D97-AF65-F5344CB8AC3E}">
        <p14:creationId xmlns:p14="http://schemas.microsoft.com/office/powerpoint/2010/main" val="1588017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78327-FF68-3A1B-A312-4CD5DFC8CBE1}"/>
              </a:ext>
            </a:extLst>
          </p:cNvPr>
          <p:cNvSpPr>
            <a:spLocks noGrp="1"/>
          </p:cNvSpPr>
          <p:nvPr>
            <p:ph type="title"/>
          </p:nvPr>
        </p:nvSpPr>
        <p:spPr>
          <a:xfrm>
            <a:off x="761799" y="129948"/>
            <a:ext cx="10380573" cy="1432273"/>
          </a:xfrm>
        </p:spPr>
        <p:txBody>
          <a:bodyPr/>
          <a:lstStyle/>
          <a:p>
            <a:r>
              <a:rPr lang="en-US" dirty="0"/>
              <a:t>Variance Threshold Selection</a:t>
            </a:r>
          </a:p>
        </p:txBody>
      </p:sp>
      <p:graphicFrame>
        <p:nvGraphicFramePr>
          <p:cNvPr id="9" name="Content Placeholder 8">
            <a:extLst>
              <a:ext uri="{FF2B5EF4-FFF2-40B4-BE49-F238E27FC236}">
                <a16:creationId xmlns:a16="http://schemas.microsoft.com/office/drawing/2014/main" id="{0F99EF72-36EF-7BA3-9B0B-19972F79B7B8}"/>
              </a:ext>
            </a:extLst>
          </p:cNvPr>
          <p:cNvGraphicFramePr>
            <a:graphicFrameLocks noGrp="1"/>
          </p:cNvGraphicFramePr>
          <p:nvPr>
            <p:ph idx="1"/>
            <p:extLst>
              <p:ext uri="{D42A27DB-BD31-4B8C-83A1-F6EECF244321}">
                <p14:modId xmlns:p14="http://schemas.microsoft.com/office/powerpoint/2010/main" val="341434910"/>
              </p:ext>
            </p:extLst>
          </p:nvPr>
        </p:nvGraphicFramePr>
        <p:xfrm>
          <a:off x="7896662" y="1653988"/>
          <a:ext cx="3245710" cy="3462619"/>
        </p:xfrm>
        <a:graphic>
          <a:graphicData uri="http://schemas.openxmlformats.org/drawingml/2006/table">
            <a:tbl>
              <a:tblPr firstRow="1" firstCol="1" bandRow="1"/>
              <a:tblGrid>
                <a:gridCol w="3245710">
                  <a:extLst>
                    <a:ext uri="{9D8B030D-6E8A-4147-A177-3AD203B41FA5}">
                      <a16:colId xmlns:a16="http://schemas.microsoft.com/office/drawing/2014/main" val="3741658963"/>
                    </a:ext>
                  </a:extLst>
                </a:gridCol>
              </a:tblGrid>
              <a:tr h="635869">
                <a:tc>
                  <a:txBody>
                    <a:bodyPr/>
                    <a:lstStyle/>
                    <a:p>
                      <a:pPr marL="0" marR="0" algn="l" fontAlgn="b">
                        <a:lnSpc>
                          <a:spcPct val="107000"/>
                        </a:lnSpc>
                        <a:spcBef>
                          <a:spcPts val="0"/>
                        </a:spcBef>
                        <a:spcAft>
                          <a:spcPts val="0"/>
                        </a:spcAft>
                      </a:pPr>
                      <a:r>
                        <a:rPr lang="en-US" sz="2000" b="1" i="0" u="none" strike="noStrike"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Numerical selected features</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3938463"/>
                  </a:ext>
                </a:extLst>
              </a:tr>
              <a:tr h="471125">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AirTime</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60144341"/>
                  </a:ext>
                </a:extLst>
              </a:tr>
              <a:tr h="471125">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DayOfMonth</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3621614"/>
                  </a:ext>
                </a:extLst>
              </a:tr>
              <a:tr h="471125">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DepTimeHour</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10577"/>
                  </a:ext>
                </a:extLst>
              </a:tr>
              <a:tr h="471125">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DepTimeMinute</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0582400"/>
                  </a:ext>
                </a:extLst>
              </a:tr>
              <a:tr h="471125">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ArrTimeHour</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3938771"/>
                  </a:ext>
                </a:extLst>
              </a:tr>
              <a:tr h="471125">
                <a:tc>
                  <a:txBody>
                    <a:bodyPr/>
                    <a:lstStyle/>
                    <a:p>
                      <a:pPr marL="0" marR="0" algn="l" fontAlgn="b">
                        <a:lnSpc>
                          <a:spcPct val="107000"/>
                        </a:lnSpc>
                        <a:spcBef>
                          <a:spcPts val="0"/>
                        </a:spcBef>
                        <a:spcAft>
                          <a:spcPts val="0"/>
                        </a:spcAft>
                      </a:pPr>
                      <a:r>
                        <a:rPr lang="en-US" sz="2000" b="0" i="0" u="none" strike="noStrike"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ArrTimeMinute</a:t>
                      </a:r>
                      <a:endParaRPr lang="en-US" sz="4000" b="0" i="0" u="none" strike="noStrike" dirty="0">
                        <a:effectLst/>
                        <a:latin typeface="Arial" panose="020B0604020202020204" pitchFamily="34" charset="0"/>
                      </a:endParaRPr>
                    </a:p>
                  </a:txBody>
                  <a:tcPr marL="200392" marR="200392" marT="27832"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6362293"/>
                  </a:ext>
                </a:extLst>
              </a:tr>
            </a:tbl>
          </a:graphicData>
        </a:graphic>
      </p:graphicFrame>
      <p:sp>
        <p:nvSpPr>
          <p:cNvPr id="13" name="TextBox 12">
            <a:extLst>
              <a:ext uri="{FF2B5EF4-FFF2-40B4-BE49-F238E27FC236}">
                <a16:creationId xmlns:a16="http://schemas.microsoft.com/office/drawing/2014/main" id="{CF9413DF-761A-79F4-ADF1-7B79CBCC5437}"/>
              </a:ext>
            </a:extLst>
          </p:cNvPr>
          <p:cNvSpPr txBox="1"/>
          <p:nvPr/>
        </p:nvSpPr>
        <p:spPr>
          <a:xfrm>
            <a:off x="887506" y="1330325"/>
            <a:ext cx="6878170" cy="1200329"/>
          </a:xfrm>
          <a:prstGeom prst="rect">
            <a:avLst/>
          </a:prstGeom>
          <a:noFill/>
        </p:spPr>
        <p:txBody>
          <a:bodyPr wrap="square" rtlCol="0">
            <a:spAutoFit/>
          </a:bodyPr>
          <a:lstStyle/>
          <a:p>
            <a:r>
              <a:rPr lang="en-US" dirty="0"/>
              <a:t>Steps involved:</a:t>
            </a:r>
          </a:p>
          <a:p>
            <a:pPr marL="342900" indent="-342900">
              <a:buAutoNum type="arabicPeriod"/>
            </a:pPr>
            <a:r>
              <a:rPr lang="en-US" dirty="0"/>
              <a:t>Sorting columns based on variance</a:t>
            </a:r>
          </a:p>
          <a:p>
            <a:pPr marL="342900" indent="-342900">
              <a:buAutoNum type="arabicPeriod"/>
            </a:pPr>
            <a:r>
              <a:rPr lang="en-US" dirty="0"/>
              <a:t>Applying feature selection on only numerical columns</a:t>
            </a:r>
          </a:p>
          <a:p>
            <a:pPr marL="342900" indent="-342900">
              <a:buAutoNum type="arabicPeriod"/>
            </a:pPr>
            <a:endParaRPr lang="en-US" dirty="0"/>
          </a:p>
        </p:txBody>
      </p:sp>
      <p:pic>
        <p:nvPicPr>
          <p:cNvPr id="15" name="Picture 14">
            <a:extLst>
              <a:ext uri="{FF2B5EF4-FFF2-40B4-BE49-F238E27FC236}">
                <a16:creationId xmlns:a16="http://schemas.microsoft.com/office/drawing/2014/main" id="{7C799D5B-8DE8-76E3-FA0B-EF855EC02877}"/>
              </a:ext>
            </a:extLst>
          </p:cNvPr>
          <p:cNvPicPr>
            <a:picLocks noChangeAspect="1"/>
          </p:cNvPicPr>
          <p:nvPr/>
        </p:nvPicPr>
        <p:blipFill>
          <a:blip r:embed="rId2"/>
          <a:stretch>
            <a:fillRect/>
          </a:stretch>
        </p:blipFill>
        <p:spPr>
          <a:xfrm>
            <a:off x="58769" y="2575310"/>
            <a:ext cx="7772400" cy="2541297"/>
          </a:xfrm>
          <a:prstGeom prst="rect">
            <a:avLst/>
          </a:prstGeom>
        </p:spPr>
      </p:pic>
    </p:spTree>
    <p:extLst>
      <p:ext uri="{BB962C8B-B14F-4D97-AF65-F5344CB8AC3E}">
        <p14:creationId xmlns:p14="http://schemas.microsoft.com/office/powerpoint/2010/main" val="3720976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5F99E-D67F-C6B3-CD68-3F27D2DBA9A6}"/>
              </a:ext>
            </a:extLst>
          </p:cNvPr>
          <p:cNvSpPr>
            <a:spLocks noGrp="1"/>
          </p:cNvSpPr>
          <p:nvPr>
            <p:ph type="title"/>
          </p:nvPr>
        </p:nvSpPr>
        <p:spPr>
          <a:xfrm>
            <a:off x="760607" y="1537935"/>
            <a:ext cx="4582492" cy="1891064"/>
          </a:xfrm>
        </p:spPr>
        <p:txBody>
          <a:bodyPr vert="horz" lIns="91440" tIns="45720" rIns="91440" bIns="45720" rtlCol="0" anchor="b">
            <a:normAutofit/>
          </a:bodyPr>
          <a:lstStyle/>
          <a:p>
            <a:pPr>
              <a:lnSpc>
                <a:spcPct val="90000"/>
              </a:lnSpc>
            </a:pPr>
            <a:r>
              <a:rPr lang="en-US" sz="4100" dirty="0"/>
              <a:t>Machine Learning Models Application</a:t>
            </a:r>
          </a:p>
        </p:txBody>
      </p:sp>
      <p:pic>
        <p:nvPicPr>
          <p:cNvPr id="23" name="Graphic 22" descr="Head with Gears">
            <a:extLst>
              <a:ext uri="{FF2B5EF4-FFF2-40B4-BE49-F238E27FC236}">
                <a16:creationId xmlns:a16="http://schemas.microsoft.com/office/drawing/2014/main" id="{5715036D-1680-E463-7F89-923FA58C40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2948" y="1086665"/>
            <a:ext cx="4651362" cy="4651362"/>
          </a:xfrm>
          <a:prstGeom prst="rect">
            <a:avLst/>
          </a:prstGeom>
        </p:spPr>
      </p:pic>
    </p:spTree>
    <p:extLst>
      <p:ext uri="{BB962C8B-B14F-4D97-AF65-F5344CB8AC3E}">
        <p14:creationId xmlns:p14="http://schemas.microsoft.com/office/powerpoint/2010/main" val="3046675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een and yellow layers">
            <a:extLst>
              <a:ext uri="{FF2B5EF4-FFF2-40B4-BE49-F238E27FC236}">
                <a16:creationId xmlns:a16="http://schemas.microsoft.com/office/drawing/2014/main" id="{A9569102-6D4F-10F6-9CB0-047CB0799EDE}"/>
              </a:ext>
            </a:extLst>
          </p:cNvPr>
          <p:cNvPicPr>
            <a:picLocks noChangeAspect="1"/>
          </p:cNvPicPr>
          <p:nvPr/>
        </p:nvPicPr>
        <p:blipFill rotWithShape="1">
          <a:blip r:embed="rId2"/>
          <a:srcRect l="4515" r="1365" b="-3"/>
          <a:stretch/>
        </p:blipFill>
        <p:spPr>
          <a:xfrm>
            <a:off x="20" y="2284809"/>
            <a:ext cx="5346777" cy="4573191"/>
          </a:xfrm>
          <a:prstGeom prst="rect">
            <a:avLst/>
          </a:prstGeom>
        </p:spPr>
      </p:pic>
      <p:sp>
        <p:nvSpPr>
          <p:cNvPr id="2" name="Title 1">
            <a:extLst>
              <a:ext uri="{FF2B5EF4-FFF2-40B4-BE49-F238E27FC236}">
                <a16:creationId xmlns:a16="http://schemas.microsoft.com/office/drawing/2014/main" id="{1A191A96-9B8A-0C48-AF68-96BF726A1C3B}"/>
              </a:ext>
            </a:extLst>
          </p:cNvPr>
          <p:cNvSpPr>
            <a:spLocks noGrp="1"/>
          </p:cNvSpPr>
          <p:nvPr>
            <p:ph type="title"/>
          </p:nvPr>
        </p:nvSpPr>
        <p:spPr>
          <a:xfrm>
            <a:off x="761801" y="858983"/>
            <a:ext cx="9906799" cy="1161594"/>
          </a:xfrm>
        </p:spPr>
        <p:txBody>
          <a:bodyPr>
            <a:normAutofit/>
          </a:bodyPr>
          <a:lstStyle/>
          <a:p>
            <a:r>
              <a:rPr lang="en-US" dirty="0"/>
              <a:t>Pipeline stages</a:t>
            </a:r>
          </a:p>
        </p:txBody>
      </p:sp>
      <p:sp>
        <p:nvSpPr>
          <p:cNvPr id="3" name="Content Placeholder 2">
            <a:extLst>
              <a:ext uri="{FF2B5EF4-FFF2-40B4-BE49-F238E27FC236}">
                <a16:creationId xmlns:a16="http://schemas.microsoft.com/office/drawing/2014/main" id="{342449BF-DC87-36E3-99C7-9A264B5E25E3}"/>
              </a:ext>
            </a:extLst>
          </p:cNvPr>
          <p:cNvSpPr>
            <a:spLocks noGrp="1"/>
          </p:cNvSpPr>
          <p:nvPr>
            <p:ph idx="1"/>
          </p:nvPr>
        </p:nvSpPr>
        <p:spPr>
          <a:xfrm>
            <a:off x="5797512" y="2638498"/>
            <a:ext cx="5111222" cy="3601581"/>
          </a:xfrm>
        </p:spPr>
        <p:txBody>
          <a:bodyPr anchor="ctr">
            <a:normAutofit fontScale="92500" lnSpcReduction="10000"/>
          </a:bodyPr>
          <a:lstStyle/>
          <a:p>
            <a:pPr marL="457200" indent="-457200">
              <a:buFont typeface="+mj-lt"/>
              <a:buAutoNum type="arabicPeriod"/>
            </a:pPr>
            <a:r>
              <a:rPr lang="en-US" dirty="0"/>
              <a:t>String indexing the categorical variables</a:t>
            </a:r>
          </a:p>
          <a:p>
            <a:pPr marL="457200" indent="-457200">
              <a:buFont typeface="+mj-lt"/>
              <a:buAutoNum type="arabicPeriod"/>
            </a:pPr>
            <a:r>
              <a:rPr lang="en-US" dirty="0"/>
              <a:t>One hot encoding the categorical variables</a:t>
            </a:r>
          </a:p>
          <a:p>
            <a:pPr marL="457200" indent="-457200">
              <a:buFont typeface="+mj-lt"/>
              <a:buAutoNum type="arabicPeriod"/>
            </a:pPr>
            <a:r>
              <a:rPr lang="en-US" dirty="0"/>
              <a:t>Scaling the numerical variables</a:t>
            </a:r>
          </a:p>
          <a:p>
            <a:pPr marL="457200" indent="-457200">
              <a:buFont typeface="+mj-lt"/>
              <a:buAutoNum type="arabicPeriod"/>
            </a:pPr>
            <a:r>
              <a:rPr lang="en-US" dirty="0"/>
              <a:t>Creating a vector of all the features</a:t>
            </a:r>
          </a:p>
          <a:p>
            <a:pPr marL="457200" indent="-457200">
              <a:buFont typeface="+mj-lt"/>
              <a:buAutoNum type="arabicPeriod"/>
            </a:pPr>
            <a:r>
              <a:rPr lang="en-US" dirty="0"/>
              <a:t>Using different machine learning techniques</a:t>
            </a:r>
          </a:p>
          <a:p>
            <a:endParaRPr lang="en-US" dirty="0"/>
          </a:p>
        </p:txBody>
      </p:sp>
    </p:spTree>
    <p:extLst>
      <p:ext uri="{BB962C8B-B14F-4D97-AF65-F5344CB8AC3E}">
        <p14:creationId xmlns:p14="http://schemas.microsoft.com/office/powerpoint/2010/main" val="1770293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AA6D-C488-5BEA-988A-CC11D54A9BDD}"/>
              </a:ext>
            </a:extLst>
          </p:cNvPr>
          <p:cNvSpPr>
            <a:spLocks noGrp="1"/>
          </p:cNvSpPr>
          <p:nvPr>
            <p:ph type="title"/>
          </p:nvPr>
        </p:nvSpPr>
        <p:spPr>
          <a:xfrm>
            <a:off x="761801" y="858982"/>
            <a:ext cx="9589765" cy="1432273"/>
          </a:xfrm>
        </p:spPr>
        <p:txBody>
          <a:bodyPr>
            <a:normAutofit/>
          </a:bodyPr>
          <a:lstStyle/>
          <a:p>
            <a:r>
              <a:rPr lang="en-US" dirty="0"/>
              <a:t>Logistic Regression</a:t>
            </a:r>
          </a:p>
        </p:txBody>
      </p:sp>
      <p:graphicFrame>
        <p:nvGraphicFramePr>
          <p:cNvPr id="4" name="Content Placeholder 3">
            <a:extLst>
              <a:ext uri="{FF2B5EF4-FFF2-40B4-BE49-F238E27FC236}">
                <a16:creationId xmlns:a16="http://schemas.microsoft.com/office/drawing/2014/main" id="{7AD159DB-724F-C274-63FF-77CCBEC01E68}"/>
              </a:ext>
            </a:extLst>
          </p:cNvPr>
          <p:cNvGraphicFramePr>
            <a:graphicFrameLocks noGrp="1"/>
          </p:cNvGraphicFramePr>
          <p:nvPr>
            <p:ph idx="1"/>
            <p:extLst>
              <p:ext uri="{D42A27DB-BD31-4B8C-83A1-F6EECF244321}">
                <p14:modId xmlns:p14="http://schemas.microsoft.com/office/powerpoint/2010/main" val="2308938831"/>
              </p:ext>
            </p:extLst>
          </p:nvPr>
        </p:nvGraphicFramePr>
        <p:xfrm>
          <a:off x="762000" y="2867223"/>
          <a:ext cx="10380667" cy="3026969"/>
        </p:xfrm>
        <a:graphic>
          <a:graphicData uri="http://schemas.openxmlformats.org/drawingml/2006/table">
            <a:tbl>
              <a:tblPr firstRow="1" bandRow="1">
                <a:tableStyleId>{5C22544A-7EE6-4342-B048-85BDC9FD1C3A}</a:tableStyleId>
              </a:tblPr>
              <a:tblGrid>
                <a:gridCol w="1229732">
                  <a:extLst>
                    <a:ext uri="{9D8B030D-6E8A-4147-A177-3AD203B41FA5}">
                      <a16:colId xmlns:a16="http://schemas.microsoft.com/office/drawing/2014/main" val="3364130828"/>
                    </a:ext>
                  </a:extLst>
                </a:gridCol>
                <a:gridCol w="1650660">
                  <a:extLst>
                    <a:ext uri="{9D8B030D-6E8A-4147-A177-3AD203B41FA5}">
                      <a16:colId xmlns:a16="http://schemas.microsoft.com/office/drawing/2014/main" val="1799758725"/>
                    </a:ext>
                  </a:extLst>
                </a:gridCol>
                <a:gridCol w="875945">
                  <a:extLst>
                    <a:ext uri="{9D8B030D-6E8A-4147-A177-3AD203B41FA5}">
                      <a16:colId xmlns:a16="http://schemas.microsoft.com/office/drawing/2014/main" val="3718837184"/>
                    </a:ext>
                  </a:extLst>
                </a:gridCol>
                <a:gridCol w="1242643">
                  <a:extLst>
                    <a:ext uri="{9D8B030D-6E8A-4147-A177-3AD203B41FA5}">
                      <a16:colId xmlns:a16="http://schemas.microsoft.com/office/drawing/2014/main" val="1076396113"/>
                    </a:ext>
                  </a:extLst>
                </a:gridCol>
                <a:gridCol w="1129018">
                  <a:extLst>
                    <a:ext uri="{9D8B030D-6E8A-4147-A177-3AD203B41FA5}">
                      <a16:colId xmlns:a16="http://schemas.microsoft.com/office/drawing/2014/main" val="2437677542"/>
                    </a:ext>
                  </a:extLst>
                </a:gridCol>
                <a:gridCol w="1002481">
                  <a:extLst>
                    <a:ext uri="{9D8B030D-6E8A-4147-A177-3AD203B41FA5}">
                      <a16:colId xmlns:a16="http://schemas.microsoft.com/office/drawing/2014/main" val="1588707715"/>
                    </a:ext>
                  </a:extLst>
                </a:gridCol>
                <a:gridCol w="1002481">
                  <a:extLst>
                    <a:ext uri="{9D8B030D-6E8A-4147-A177-3AD203B41FA5}">
                      <a16:colId xmlns:a16="http://schemas.microsoft.com/office/drawing/2014/main" val="1801427095"/>
                    </a:ext>
                  </a:extLst>
                </a:gridCol>
                <a:gridCol w="1131600">
                  <a:extLst>
                    <a:ext uri="{9D8B030D-6E8A-4147-A177-3AD203B41FA5}">
                      <a16:colId xmlns:a16="http://schemas.microsoft.com/office/drawing/2014/main" val="1534810152"/>
                    </a:ext>
                  </a:extLst>
                </a:gridCol>
                <a:gridCol w="1116107">
                  <a:extLst>
                    <a:ext uri="{9D8B030D-6E8A-4147-A177-3AD203B41FA5}">
                      <a16:colId xmlns:a16="http://schemas.microsoft.com/office/drawing/2014/main" val="4084175407"/>
                    </a:ext>
                  </a:extLst>
                </a:gridCol>
              </a:tblGrid>
              <a:tr h="893092">
                <a:tc>
                  <a:txBody>
                    <a:bodyPr/>
                    <a:lstStyle/>
                    <a:p>
                      <a:pPr algn="ctr" fontAlgn="ctr"/>
                      <a:r>
                        <a:rPr lang="en-US" sz="1800" u="none" strike="noStrike" dirty="0">
                          <a:effectLst/>
                        </a:rPr>
                        <a:t>Dataset</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Regularization</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Elastic Net</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ROC Area</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Accuracy</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True Positive Rate</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False Positive Rate</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Precision</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F1 Score</a:t>
                      </a:r>
                      <a:endParaRPr lang="en-US" sz="1800" b="1" i="0" u="none" strike="noStrike" dirty="0">
                        <a:solidFill>
                          <a:srgbClr val="000000"/>
                        </a:solidFill>
                        <a:effectLst/>
                        <a:latin typeface="Calibri" panose="020F0502020204030204" pitchFamily="34" charset="0"/>
                      </a:endParaRPr>
                    </a:p>
                  </a:txBody>
                  <a:tcPr marL="15494" marR="15494" marT="15494" marB="0" anchor="ctr"/>
                </a:tc>
                <a:extLst>
                  <a:ext uri="{0D108BD9-81ED-4DB2-BD59-A6C34878D82A}">
                    <a16:rowId xmlns:a16="http://schemas.microsoft.com/office/drawing/2014/main" val="1360196442"/>
                  </a:ext>
                </a:extLst>
              </a:tr>
              <a:tr h="347693">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Full Data</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0.01</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0.66</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0.59</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0.89</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0.73</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0.57</a:t>
                      </a:r>
                    </a:p>
                  </a:txBody>
                  <a:tcPr marL="15494" marR="15494" marT="15494" marB="0" anchor="ctr">
                    <a:noFill/>
                  </a:tcPr>
                </a:tc>
                <a:tc>
                  <a:txBody>
                    <a:bodyPr/>
                    <a:lstStyle/>
                    <a:p>
                      <a:pPr marL="0" algn="ctr" defTabSz="914400" rtl="0" eaLnBrk="1" fontAlgn="ctr" latinLnBrk="0" hangingPunct="1"/>
                      <a:r>
                        <a:rPr lang="en-US" sz="1900" u="none" strike="noStrike" kern="1200" dirty="0">
                          <a:solidFill>
                            <a:schemeClr val="dk1"/>
                          </a:solidFill>
                          <a:effectLst/>
                          <a:latin typeface="+mn-lt"/>
                          <a:ea typeface="+mn-ea"/>
                          <a:cs typeface="+mn-cs"/>
                        </a:rPr>
                        <a:t>0.55</a:t>
                      </a:r>
                    </a:p>
                  </a:txBody>
                  <a:tcPr marL="15494" marR="15494" marT="15494" marB="0" anchor="ctr">
                    <a:noFill/>
                  </a:tcPr>
                </a:tc>
                <a:extLst>
                  <a:ext uri="{0D108BD9-81ED-4DB2-BD59-A6C34878D82A}">
                    <a16:rowId xmlns:a16="http://schemas.microsoft.com/office/drawing/2014/main" val="2792486080"/>
                  </a:ext>
                </a:extLst>
              </a:tr>
              <a:tr h="893092">
                <a:tc>
                  <a:txBody>
                    <a:bodyPr/>
                    <a:lstStyle/>
                    <a:p>
                      <a:pPr algn="ctr" fontAlgn="ctr"/>
                      <a:r>
                        <a:rPr lang="en-US" sz="1800" u="none" strike="noStrike">
                          <a:effectLst/>
                        </a:rPr>
                        <a:t>Univariate Selection Data</a:t>
                      </a:r>
                      <a:endParaRPr lang="en-US" sz="1800" b="0"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0.01</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0.65</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0.59</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0.89</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0.74</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0.57</a:t>
                      </a:r>
                      <a:endParaRPr lang="en-US" sz="1800" b="0"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0.54</a:t>
                      </a:r>
                      <a:endParaRPr lang="en-US" sz="1800" b="0" i="0" u="none" strike="noStrike">
                        <a:solidFill>
                          <a:srgbClr val="000000"/>
                        </a:solidFill>
                        <a:effectLst/>
                        <a:latin typeface="Calibri" panose="020F0502020204030204" pitchFamily="34" charset="0"/>
                      </a:endParaRPr>
                    </a:p>
                  </a:txBody>
                  <a:tcPr marL="15494" marR="15494" marT="15494" marB="0" anchor="ctr"/>
                </a:tc>
                <a:extLst>
                  <a:ext uri="{0D108BD9-81ED-4DB2-BD59-A6C34878D82A}">
                    <a16:rowId xmlns:a16="http://schemas.microsoft.com/office/drawing/2014/main" val="3111011585"/>
                  </a:ext>
                </a:extLst>
              </a:tr>
              <a:tr h="893092">
                <a:tc>
                  <a:txBody>
                    <a:bodyPr/>
                    <a:lstStyle/>
                    <a:p>
                      <a:pPr algn="ctr" fontAlgn="ctr"/>
                      <a:r>
                        <a:rPr lang="en-US" sz="1800" u="none" strike="noStrike">
                          <a:effectLst/>
                        </a:rPr>
                        <a:t>Variance Selection Data</a:t>
                      </a:r>
                      <a:endParaRPr lang="en-US" sz="1800" b="0"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0.01</a:t>
                      </a:r>
                      <a:endParaRPr lang="en-US" sz="1800" b="0"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0</a:t>
                      </a:r>
                      <a:endParaRPr lang="en-US" sz="1800" b="0"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0.65</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0.60</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0.88</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0.71</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0.57</a:t>
                      </a:r>
                      <a:endParaRPr lang="en-US" sz="1800" b="0"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0.56</a:t>
                      </a:r>
                      <a:endParaRPr lang="en-US" sz="1800" b="0" i="0" u="none" strike="noStrike" dirty="0">
                        <a:solidFill>
                          <a:srgbClr val="000000"/>
                        </a:solidFill>
                        <a:effectLst/>
                        <a:latin typeface="Calibri" panose="020F0502020204030204" pitchFamily="34" charset="0"/>
                      </a:endParaRPr>
                    </a:p>
                  </a:txBody>
                  <a:tcPr marL="15494" marR="15494" marT="15494" marB="0" anchor="ctr"/>
                </a:tc>
                <a:extLst>
                  <a:ext uri="{0D108BD9-81ED-4DB2-BD59-A6C34878D82A}">
                    <a16:rowId xmlns:a16="http://schemas.microsoft.com/office/drawing/2014/main" val="2952487269"/>
                  </a:ext>
                </a:extLst>
              </a:tr>
            </a:tbl>
          </a:graphicData>
        </a:graphic>
      </p:graphicFrame>
      <p:sp>
        <p:nvSpPr>
          <p:cNvPr id="5" name="TextBox 4">
            <a:extLst>
              <a:ext uri="{FF2B5EF4-FFF2-40B4-BE49-F238E27FC236}">
                <a16:creationId xmlns:a16="http://schemas.microsoft.com/office/drawing/2014/main" id="{2403B595-3E27-6D0E-4D0F-7D2475BA0DD9}"/>
              </a:ext>
            </a:extLst>
          </p:cNvPr>
          <p:cNvSpPr txBox="1"/>
          <p:nvPr/>
        </p:nvSpPr>
        <p:spPr>
          <a:xfrm>
            <a:off x="761801" y="2168861"/>
            <a:ext cx="4003788" cy="375552"/>
          </a:xfrm>
          <a:prstGeom prst="rect">
            <a:avLst/>
          </a:prstGeom>
          <a:noFill/>
        </p:spPr>
        <p:txBody>
          <a:bodyPr wrap="none" rtlCol="0">
            <a:spAutoFit/>
          </a:bodyPr>
          <a:lstStyle/>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Regularization parameter: 0.1, 0.01, 0.05</a:t>
            </a:r>
          </a:p>
        </p:txBody>
      </p:sp>
      <p:sp>
        <p:nvSpPr>
          <p:cNvPr id="3" name="TextBox 2">
            <a:extLst>
              <a:ext uri="{FF2B5EF4-FFF2-40B4-BE49-F238E27FC236}">
                <a16:creationId xmlns:a16="http://schemas.microsoft.com/office/drawing/2014/main" id="{E29C7B4C-06B6-5C60-EF33-30829913045A}"/>
              </a:ext>
            </a:extLst>
          </p:cNvPr>
          <p:cNvSpPr txBox="1"/>
          <p:nvPr/>
        </p:nvSpPr>
        <p:spPr>
          <a:xfrm>
            <a:off x="4627831" y="2175081"/>
            <a:ext cx="3392852" cy="369332"/>
          </a:xfrm>
          <a:prstGeom prst="rect">
            <a:avLst/>
          </a:prstGeom>
          <a:noFill/>
        </p:spPr>
        <p:txBody>
          <a:bodyPr wrap="non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Elastic net parameter: 0.0, 0.5, 1.0</a:t>
            </a:r>
          </a:p>
        </p:txBody>
      </p:sp>
    </p:spTree>
    <p:extLst>
      <p:ext uri="{BB962C8B-B14F-4D97-AF65-F5344CB8AC3E}">
        <p14:creationId xmlns:p14="http://schemas.microsoft.com/office/powerpoint/2010/main" val="229910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BAA6D-C488-5BEA-988A-CC11D54A9BDD}"/>
              </a:ext>
            </a:extLst>
          </p:cNvPr>
          <p:cNvSpPr>
            <a:spLocks noGrp="1"/>
          </p:cNvSpPr>
          <p:nvPr>
            <p:ph type="title"/>
          </p:nvPr>
        </p:nvSpPr>
        <p:spPr>
          <a:xfrm>
            <a:off x="761801" y="858982"/>
            <a:ext cx="9589765" cy="1432273"/>
          </a:xfrm>
        </p:spPr>
        <p:txBody>
          <a:bodyPr>
            <a:normAutofit/>
          </a:bodyPr>
          <a:lstStyle/>
          <a:p>
            <a:r>
              <a:rPr lang="en-US" dirty="0"/>
              <a:t>Logistic Regression</a:t>
            </a:r>
          </a:p>
        </p:txBody>
      </p:sp>
      <p:graphicFrame>
        <p:nvGraphicFramePr>
          <p:cNvPr id="17" name="Content Placeholder 16">
            <a:extLst>
              <a:ext uri="{FF2B5EF4-FFF2-40B4-BE49-F238E27FC236}">
                <a16:creationId xmlns:a16="http://schemas.microsoft.com/office/drawing/2014/main" id="{9785AA2D-2660-8EB2-A662-84AAEEB43947}"/>
              </a:ext>
            </a:extLst>
          </p:cNvPr>
          <p:cNvGraphicFramePr>
            <a:graphicFrameLocks noGrp="1"/>
          </p:cNvGraphicFramePr>
          <p:nvPr>
            <p:ph idx="1"/>
            <p:extLst>
              <p:ext uri="{D42A27DB-BD31-4B8C-83A1-F6EECF244321}">
                <p14:modId xmlns:p14="http://schemas.microsoft.com/office/powerpoint/2010/main" val="3439084161"/>
              </p:ext>
            </p:extLst>
          </p:nvPr>
        </p:nvGraphicFramePr>
        <p:xfrm>
          <a:off x="762000" y="2894745"/>
          <a:ext cx="10380664" cy="2971924"/>
        </p:xfrm>
        <a:graphic>
          <a:graphicData uri="http://schemas.openxmlformats.org/drawingml/2006/table">
            <a:tbl>
              <a:tblPr firstRow="1" bandRow="1">
                <a:tableStyleId>{5C22544A-7EE6-4342-B048-85BDC9FD1C3A}</a:tableStyleId>
              </a:tblPr>
              <a:tblGrid>
                <a:gridCol w="1448957">
                  <a:extLst>
                    <a:ext uri="{9D8B030D-6E8A-4147-A177-3AD203B41FA5}">
                      <a16:colId xmlns:a16="http://schemas.microsoft.com/office/drawing/2014/main" val="250674626"/>
                    </a:ext>
                  </a:extLst>
                </a:gridCol>
                <a:gridCol w="1448957">
                  <a:extLst>
                    <a:ext uri="{9D8B030D-6E8A-4147-A177-3AD203B41FA5}">
                      <a16:colId xmlns:a16="http://schemas.microsoft.com/office/drawing/2014/main" val="3794698874"/>
                    </a:ext>
                  </a:extLst>
                </a:gridCol>
                <a:gridCol w="1448957">
                  <a:extLst>
                    <a:ext uri="{9D8B030D-6E8A-4147-A177-3AD203B41FA5}">
                      <a16:colId xmlns:a16="http://schemas.microsoft.com/office/drawing/2014/main" val="2160036099"/>
                    </a:ext>
                  </a:extLst>
                </a:gridCol>
                <a:gridCol w="1555401">
                  <a:extLst>
                    <a:ext uri="{9D8B030D-6E8A-4147-A177-3AD203B41FA5}">
                      <a16:colId xmlns:a16="http://schemas.microsoft.com/office/drawing/2014/main" val="1011224197"/>
                    </a:ext>
                  </a:extLst>
                </a:gridCol>
                <a:gridCol w="1580478">
                  <a:extLst>
                    <a:ext uri="{9D8B030D-6E8A-4147-A177-3AD203B41FA5}">
                      <a16:colId xmlns:a16="http://schemas.microsoft.com/office/drawing/2014/main" val="3305352337"/>
                    </a:ext>
                  </a:extLst>
                </a:gridCol>
                <a:gridCol w="1448957">
                  <a:extLst>
                    <a:ext uri="{9D8B030D-6E8A-4147-A177-3AD203B41FA5}">
                      <a16:colId xmlns:a16="http://schemas.microsoft.com/office/drawing/2014/main" val="2239833602"/>
                    </a:ext>
                  </a:extLst>
                </a:gridCol>
                <a:gridCol w="1448957">
                  <a:extLst>
                    <a:ext uri="{9D8B030D-6E8A-4147-A177-3AD203B41FA5}">
                      <a16:colId xmlns:a16="http://schemas.microsoft.com/office/drawing/2014/main" val="2058673427"/>
                    </a:ext>
                  </a:extLst>
                </a:gridCol>
              </a:tblGrid>
              <a:tr h="669419">
                <a:tc>
                  <a:txBody>
                    <a:bodyPr/>
                    <a:lstStyle/>
                    <a:p>
                      <a:pPr algn="ctr" fontAlgn="ctr"/>
                      <a:r>
                        <a:rPr lang="en-US" sz="1900" u="none" strike="noStrike" dirty="0">
                          <a:effectLst/>
                        </a:rPr>
                        <a:t>Dataset</a:t>
                      </a:r>
                      <a:endParaRPr lang="en-US" sz="1900" b="1"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ROC Area</a:t>
                      </a:r>
                      <a:endParaRPr lang="en-US" sz="1900" b="1"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Accuracy</a:t>
                      </a:r>
                      <a:endParaRPr lang="en-US" sz="1900" b="1" i="0" u="none" strike="noStrike">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True Positive Rate</a:t>
                      </a:r>
                      <a:endParaRPr lang="en-US" sz="1900" b="1" i="0" u="none" strike="noStrike">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False Positive Rate</a:t>
                      </a:r>
                      <a:endParaRPr lang="en-US" sz="1900" b="1" i="0" u="none" strike="noStrike">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Precision</a:t>
                      </a:r>
                      <a:endParaRPr lang="en-US" sz="1900" b="1" i="0" u="none" strike="noStrike">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F1 Score</a:t>
                      </a:r>
                      <a:endParaRPr lang="en-US" sz="1900" b="1" i="0" u="none" strike="noStrike">
                        <a:solidFill>
                          <a:srgbClr val="000000"/>
                        </a:solidFill>
                        <a:effectLst/>
                        <a:latin typeface="Calibri" panose="020F0502020204030204" pitchFamily="34" charset="0"/>
                      </a:endParaRPr>
                    </a:p>
                  </a:txBody>
                  <a:tcPr marL="16719" marR="16719" marT="16719" marB="0" anchor="ctr"/>
                </a:tc>
                <a:extLst>
                  <a:ext uri="{0D108BD9-81ED-4DB2-BD59-A6C34878D82A}">
                    <a16:rowId xmlns:a16="http://schemas.microsoft.com/office/drawing/2014/main" val="2467938051"/>
                  </a:ext>
                </a:extLst>
              </a:tr>
              <a:tr h="375169">
                <a:tc>
                  <a:txBody>
                    <a:bodyPr/>
                    <a:lstStyle/>
                    <a:p>
                      <a:pPr algn="ctr" fontAlgn="ctr"/>
                      <a:r>
                        <a:rPr lang="en-US" sz="1900" u="none" strike="noStrike" dirty="0">
                          <a:effectLst/>
                        </a:rPr>
                        <a:t>Full Data </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0.66</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0.60</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0.89</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0.72</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0.57</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0.55</a:t>
                      </a:r>
                      <a:endParaRPr lang="en-US" sz="1900" b="0" i="0" u="none" strike="noStrike" dirty="0">
                        <a:solidFill>
                          <a:srgbClr val="000000"/>
                        </a:solidFill>
                        <a:effectLst/>
                        <a:latin typeface="Calibri" panose="020F0502020204030204" pitchFamily="34" charset="0"/>
                      </a:endParaRPr>
                    </a:p>
                  </a:txBody>
                  <a:tcPr marL="16719" marR="16719" marT="16719" marB="0" anchor="ctr"/>
                </a:tc>
                <a:extLst>
                  <a:ext uri="{0D108BD9-81ED-4DB2-BD59-A6C34878D82A}">
                    <a16:rowId xmlns:a16="http://schemas.microsoft.com/office/drawing/2014/main" val="886552714"/>
                  </a:ext>
                </a:extLst>
              </a:tr>
              <a:tr h="963668">
                <a:tc>
                  <a:txBody>
                    <a:bodyPr/>
                    <a:lstStyle/>
                    <a:p>
                      <a:pPr algn="ctr" fontAlgn="ctr"/>
                      <a:r>
                        <a:rPr lang="en-US" sz="1900" u="none" strike="noStrike" dirty="0">
                          <a:effectLst/>
                        </a:rPr>
                        <a:t>Univariate Selection Data</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0.65</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0.59</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0.89</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0.73</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0.57</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0.55</a:t>
                      </a:r>
                      <a:endParaRPr lang="en-US" sz="1900" b="0" i="0" u="none" strike="noStrike">
                        <a:solidFill>
                          <a:srgbClr val="000000"/>
                        </a:solidFill>
                        <a:effectLst/>
                        <a:latin typeface="Calibri" panose="020F0502020204030204" pitchFamily="34" charset="0"/>
                      </a:endParaRPr>
                    </a:p>
                  </a:txBody>
                  <a:tcPr marL="16719" marR="16719" marT="16719" marB="0" anchor="ctr"/>
                </a:tc>
                <a:extLst>
                  <a:ext uri="{0D108BD9-81ED-4DB2-BD59-A6C34878D82A}">
                    <a16:rowId xmlns:a16="http://schemas.microsoft.com/office/drawing/2014/main" val="343794563"/>
                  </a:ext>
                </a:extLst>
              </a:tr>
              <a:tr h="963668">
                <a:tc>
                  <a:txBody>
                    <a:bodyPr/>
                    <a:lstStyle/>
                    <a:p>
                      <a:pPr algn="ctr" fontAlgn="ctr"/>
                      <a:r>
                        <a:rPr lang="en-US" sz="1900" u="none" strike="noStrike">
                          <a:effectLst/>
                        </a:rPr>
                        <a:t>Variance Selection Data</a:t>
                      </a:r>
                      <a:endParaRPr lang="en-US" sz="1900" b="0" i="0" u="none" strike="noStrike">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a:effectLst/>
                        </a:rPr>
                        <a:t>0.65</a:t>
                      </a:r>
                      <a:endParaRPr lang="en-US" sz="1900" b="0" i="0" u="none" strike="noStrike">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0.60</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0.87</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0.70</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0.57</a:t>
                      </a:r>
                      <a:endParaRPr lang="en-US" sz="1900" b="0" i="0" u="none" strike="noStrike" dirty="0">
                        <a:solidFill>
                          <a:srgbClr val="000000"/>
                        </a:solidFill>
                        <a:effectLst/>
                        <a:latin typeface="Calibri" panose="020F0502020204030204" pitchFamily="34" charset="0"/>
                      </a:endParaRPr>
                    </a:p>
                  </a:txBody>
                  <a:tcPr marL="16719" marR="16719" marT="16719" marB="0" anchor="ctr"/>
                </a:tc>
                <a:tc>
                  <a:txBody>
                    <a:bodyPr/>
                    <a:lstStyle/>
                    <a:p>
                      <a:pPr algn="ctr" fontAlgn="ctr"/>
                      <a:r>
                        <a:rPr lang="en-US" sz="1900" u="none" strike="noStrike" dirty="0">
                          <a:effectLst/>
                        </a:rPr>
                        <a:t>0.56</a:t>
                      </a:r>
                      <a:endParaRPr lang="en-US" sz="1900" b="0" i="0" u="none" strike="noStrike" dirty="0">
                        <a:solidFill>
                          <a:srgbClr val="000000"/>
                        </a:solidFill>
                        <a:effectLst/>
                        <a:latin typeface="Calibri" panose="020F0502020204030204" pitchFamily="34" charset="0"/>
                      </a:endParaRPr>
                    </a:p>
                  </a:txBody>
                  <a:tcPr marL="16719" marR="16719" marT="16719" marB="0" anchor="ctr"/>
                </a:tc>
                <a:extLst>
                  <a:ext uri="{0D108BD9-81ED-4DB2-BD59-A6C34878D82A}">
                    <a16:rowId xmlns:a16="http://schemas.microsoft.com/office/drawing/2014/main" val="3392261941"/>
                  </a:ext>
                </a:extLst>
              </a:tr>
            </a:tbl>
          </a:graphicData>
        </a:graphic>
      </p:graphicFrame>
    </p:spTree>
    <p:extLst>
      <p:ext uri="{BB962C8B-B14F-4D97-AF65-F5344CB8AC3E}">
        <p14:creationId xmlns:p14="http://schemas.microsoft.com/office/powerpoint/2010/main" val="37683401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Plane on tarmac">
            <a:extLst>
              <a:ext uri="{FF2B5EF4-FFF2-40B4-BE49-F238E27FC236}">
                <a16:creationId xmlns:a16="http://schemas.microsoft.com/office/drawing/2014/main" id="{CAEBD851-FFE7-2674-C151-B0D4222C756F}"/>
              </a:ext>
            </a:extLst>
          </p:cNvPr>
          <p:cNvPicPr>
            <a:picLocks noChangeAspect="1"/>
          </p:cNvPicPr>
          <p:nvPr/>
        </p:nvPicPr>
        <p:blipFill rotWithShape="1">
          <a:blip r:embed="rId2"/>
          <a:srcRect l="39133" r="13700" b="-2"/>
          <a:stretch/>
        </p:blipFill>
        <p:spPr>
          <a:xfrm>
            <a:off x="20" y="-2"/>
            <a:ext cx="4845848" cy="6858002"/>
          </a:xfrm>
          <a:prstGeom prst="rect">
            <a:avLst/>
          </a:prstGeom>
        </p:spPr>
      </p:pic>
      <p:sp>
        <p:nvSpPr>
          <p:cNvPr id="2" name="Title 1">
            <a:extLst>
              <a:ext uri="{FF2B5EF4-FFF2-40B4-BE49-F238E27FC236}">
                <a16:creationId xmlns:a16="http://schemas.microsoft.com/office/drawing/2014/main" id="{196F27B4-36A3-E7C3-1F1E-2CDF3FECCBB9}"/>
              </a:ext>
            </a:extLst>
          </p:cNvPr>
          <p:cNvSpPr>
            <a:spLocks noGrp="1"/>
          </p:cNvSpPr>
          <p:nvPr>
            <p:ph type="title"/>
          </p:nvPr>
        </p:nvSpPr>
        <p:spPr>
          <a:xfrm>
            <a:off x="5606552" y="858982"/>
            <a:ext cx="4369757" cy="2129878"/>
          </a:xfrm>
        </p:spPr>
        <p:txBody>
          <a:bodyPr>
            <a:normAutofit/>
          </a:bodyPr>
          <a:lstStyle/>
          <a:p>
            <a:r>
              <a:rPr lang="en-US" dirty="0"/>
              <a:t>About Dataset</a:t>
            </a:r>
          </a:p>
        </p:txBody>
      </p:sp>
      <p:sp>
        <p:nvSpPr>
          <p:cNvPr id="3" name="Content Placeholder 2">
            <a:extLst>
              <a:ext uri="{FF2B5EF4-FFF2-40B4-BE49-F238E27FC236}">
                <a16:creationId xmlns:a16="http://schemas.microsoft.com/office/drawing/2014/main" id="{FAE7D34D-4F6B-20F1-617D-E7CFBDC24206}"/>
              </a:ext>
            </a:extLst>
          </p:cNvPr>
          <p:cNvSpPr>
            <a:spLocks noGrp="1"/>
          </p:cNvSpPr>
          <p:nvPr>
            <p:ph idx="1"/>
          </p:nvPr>
        </p:nvSpPr>
        <p:spPr>
          <a:xfrm>
            <a:off x="5606552" y="2548218"/>
            <a:ext cx="5012796" cy="3463697"/>
          </a:xfrm>
        </p:spPr>
        <p:txBody>
          <a:bodyPr>
            <a:normAutofit/>
          </a:bodyPr>
          <a:lstStyle/>
          <a:p>
            <a:pPr marL="0" indent="0">
              <a:buNone/>
            </a:pPr>
            <a:r>
              <a:rPr lang="en-US" sz="2300" dirty="0">
                <a:effectLst/>
                <a:latin typeface="Arial" panose="020B0604020202020204" pitchFamily="34" charset="0"/>
                <a:ea typeface="Calibri" panose="020F0502020204030204" pitchFamily="34" charset="0"/>
                <a:cs typeface="Arial" panose="020B0604020202020204" pitchFamily="34" charset="0"/>
              </a:rPr>
              <a:t>The dataset is an air flight status dataset and has been chosen from Kaggle. The dataset has 61 columns and a few million rows. The dataset contains all flight information including cancellation and delays by different airlines.</a:t>
            </a:r>
            <a:r>
              <a:rPr lang="ru-RU" sz="2300" dirty="0">
                <a:effectLst/>
                <a:latin typeface="Arial" panose="020B0604020202020204" pitchFamily="34" charset="0"/>
                <a:ea typeface="Calibri" panose="020F0502020204030204" pitchFamily="34" charset="0"/>
                <a:cs typeface="Arial" panose="020B0604020202020204" pitchFamily="34" charset="0"/>
              </a:rPr>
              <a:t> </a:t>
            </a:r>
            <a:r>
              <a:rPr lang="en-US" sz="2300" dirty="0">
                <a:effectLst/>
                <a:latin typeface="Arial" panose="020B0604020202020204" pitchFamily="34" charset="0"/>
                <a:ea typeface="Calibri" panose="020F0502020204030204" pitchFamily="34" charset="0"/>
                <a:cs typeface="Arial" panose="020B0604020202020204" pitchFamily="34" charset="0"/>
              </a:rPr>
              <a:t>The dataset was downloaded from Kaggle for the years 2018, 2019, 2020, 2021 &amp; 2022. </a:t>
            </a:r>
          </a:p>
        </p:txBody>
      </p:sp>
    </p:spTree>
    <p:extLst>
      <p:ext uri="{BB962C8B-B14F-4D97-AF65-F5344CB8AC3E}">
        <p14:creationId xmlns:p14="http://schemas.microsoft.com/office/powerpoint/2010/main" val="1992893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DF595-F26C-6430-0CEE-1C268627A54E}"/>
              </a:ext>
            </a:extLst>
          </p:cNvPr>
          <p:cNvSpPr>
            <a:spLocks noGrp="1"/>
          </p:cNvSpPr>
          <p:nvPr>
            <p:ph type="title"/>
          </p:nvPr>
        </p:nvSpPr>
        <p:spPr>
          <a:xfrm>
            <a:off x="611841" y="758128"/>
            <a:ext cx="10380573" cy="1432273"/>
          </a:xfrm>
        </p:spPr>
        <p:txBody>
          <a:bodyPr/>
          <a:lstStyle/>
          <a:p>
            <a:r>
              <a:rPr lang="en-US" dirty="0"/>
              <a:t>Logistic Regression with cross validation</a:t>
            </a:r>
          </a:p>
        </p:txBody>
      </p:sp>
      <p:graphicFrame>
        <p:nvGraphicFramePr>
          <p:cNvPr id="6" name="Table 5">
            <a:extLst>
              <a:ext uri="{FF2B5EF4-FFF2-40B4-BE49-F238E27FC236}">
                <a16:creationId xmlns:a16="http://schemas.microsoft.com/office/drawing/2014/main" id="{5EF397E1-128D-E6D6-A8DB-A4ECEC9BD9E3}"/>
              </a:ext>
            </a:extLst>
          </p:cNvPr>
          <p:cNvGraphicFramePr>
            <a:graphicFrameLocks noGrp="1"/>
          </p:cNvGraphicFramePr>
          <p:nvPr>
            <p:extLst>
              <p:ext uri="{D42A27DB-BD31-4B8C-83A1-F6EECF244321}">
                <p14:modId xmlns:p14="http://schemas.microsoft.com/office/powerpoint/2010/main" val="1267865132"/>
              </p:ext>
            </p:extLst>
          </p:nvPr>
        </p:nvGraphicFramePr>
        <p:xfrm>
          <a:off x="611841" y="2530774"/>
          <a:ext cx="10582836" cy="3481142"/>
        </p:xfrm>
        <a:graphic>
          <a:graphicData uri="http://schemas.openxmlformats.org/drawingml/2006/table">
            <a:tbl>
              <a:tblPr firstRow="1" bandRow="1">
                <a:tableStyleId>{5C22544A-7EE6-4342-B048-85BDC9FD1C3A}</a:tableStyleId>
              </a:tblPr>
              <a:tblGrid>
                <a:gridCol w="1267759">
                  <a:extLst>
                    <a:ext uri="{9D8B030D-6E8A-4147-A177-3AD203B41FA5}">
                      <a16:colId xmlns:a16="http://schemas.microsoft.com/office/drawing/2014/main" val="799749030"/>
                    </a:ext>
                  </a:extLst>
                </a:gridCol>
                <a:gridCol w="1650253">
                  <a:extLst>
                    <a:ext uri="{9D8B030D-6E8A-4147-A177-3AD203B41FA5}">
                      <a16:colId xmlns:a16="http://schemas.microsoft.com/office/drawing/2014/main" val="2937735990"/>
                    </a:ext>
                  </a:extLst>
                </a:gridCol>
                <a:gridCol w="921672">
                  <a:extLst>
                    <a:ext uri="{9D8B030D-6E8A-4147-A177-3AD203B41FA5}">
                      <a16:colId xmlns:a16="http://schemas.microsoft.com/office/drawing/2014/main" val="4192006775"/>
                    </a:ext>
                  </a:extLst>
                </a:gridCol>
                <a:gridCol w="1264932">
                  <a:extLst>
                    <a:ext uri="{9D8B030D-6E8A-4147-A177-3AD203B41FA5}">
                      <a16:colId xmlns:a16="http://schemas.microsoft.com/office/drawing/2014/main" val="2277379666"/>
                    </a:ext>
                  </a:extLst>
                </a:gridCol>
                <a:gridCol w="1149269">
                  <a:extLst>
                    <a:ext uri="{9D8B030D-6E8A-4147-A177-3AD203B41FA5}">
                      <a16:colId xmlns:a16="http://schemas.microsoft.com/office/drawing/2014/main" val="2322383628"/>
                    </a:ext>
                  </a:extLst>
                </a:gridCol>
                <a:gridCol w="1020463">
                  <a:extLst>
                    <a:ext uri="{9D8B030D-6E8A-4147-A177-3AD203B41FA5}">
                      <a16:colId xmlns:a16="http://schemas.microsoft.com/office/drawing/2014/main" val="1166357037"/>
                    </a:ext>
                  </a:extLst>
                </a:gridCol>
                <a:gridCol w="1020463">
                  <a:extLst>
                    <a:ext uri="{9D8B030D-6E8A-4147-A177-3AD203B41FA5}">
                      <a16:colId xmlns:a16="http://schemas.microsoft.com/office/drawing/2014/main" val="3167539096"/>
                    </a:ext>
                  </a:extLst>
                </a:gridCol>
                <a:gridCol w="1151898">
                  <a:extLst>
                    <a:ext uri="{9D8B030D-6E8A-4147-A177-3AD203B41FA5}">
                      <a16:colId xmlns:a16="http://schemas.microsoft.com/office/drawing/2014/main" val="297724056"/>
                    </a:ext>
                  </a:extLst>
                </a:gridCol>
                <a:gridCol w="1136127">
                  <a:extLst>
                    <a:ext uri="{9D8B030D-6E8A-4147-A177-3AD203B41FA5}">
                      <a16:colId xmlns:a16="http://schemas.microsoft.com/office/drawing/2014/main" val="2571708995"/>
                    </a:ext>
                  </a:extLst>
                </a:gridCol>
              </a:tblGrid>
              <a:tr h="966436">
                <a:tc>
                  <a:txBody>
                    <a:bodyPr/>
                    <a:lstStyle/>
                    <a:p>
                      <a:pPr algn="ctr" fontAlgn="ctr"/>
                      <a:r>
                        <a:rPr lang="en-US" sz="1800" u="none" strike="noStrike" dirty="0">
                          <a:effectLst/>
                        </a:rPr>
                        <a:t>Dataset</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Regularization</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Elastic Net</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ROC Area</a:t>
                      </a:r>
                      <a:endParaRPr lang="en-US" sz="1800" b="1" i="0" u="none" strike="noStrike" dirty="0">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Accuracy</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True Positive Rate</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False Positive Rate</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a:effectLst/>
                        </a:rPr>
                        <a:t>Precision</a:t>
                      </a:r>
                      <a:endParaRPr lang="en-US" sz="1800" b="1" i="0" u="none" strike="noStrike">
                        <a:solidFill>
                          <a:srgbClr val="000000"/>
                        </a:solidFill>
                        <a:effectLst/>
                        <a:latin typeface="Calibri" panose="020F0502020204030204" pitchFamily="34" charset="0"/>
                      </a:endParaRPr>
                    </a:p>
                  </a:txBody>
                  <a:tcPr marL="15494" marR="15494" marT="15494" marB="0" anchor="ctr"/>
                </a:tc>
                <a:tc>
                  <a:txBody>
                    <a:bodyPr/>
                    <a:lstStyle/>
                    <a:p>
                      <a:pPr algn="ctr" fontAlgn="ctr"/>
                      <a:r>
                        <a:rPr lang="en-US" sz="1800" u="none" strike="noStrike" dirty="0">
                          <a:effectLst/>
                        </a:rPr>
                        <a:t>F1 Score</a:t>
                      </a:r>
                      <a:endParaRPr lang="en-US" sz="1800" b="1" i="0" u="none" strike="noStrike" dirty="0">
                        <a:solidFill>
                          <a:srgbClr val="000000"/>
                        </a:solidFill>
                        <a:effectLst/>
                        <a:latin typeface="Calibri" panose="020F0502020204030204" pitchFamily="34" charset="0"/>
                      </a:endParaRPr>
                    </a:p>
                  </a:txBody>
                  <a:tcPr marL="15494" marR="15494" marT="15494" marB="0" anchor="ctr"/>
                </a:tc>
                <a:extLst>
                  <a:ext uri="{0D108BD9-81ED-4DB2-BD59-A6C34878D82A}">
                    <a16:rowId xmlns:a16="http://schemas.microsoft.com/office/drawing/2014/main" val="74489477"/>
                  </a:ext>
                </a:extLst>
              </a:tr>
              <a:tr h="520960">
                <a:tc>
                  <a:txBody>
                    <a:bodyPr/>
                    <a:lstStyle/>
                    <a:p>
                      <a:pPr algn="ctr" fontAlgn="b"/>
                      <a:r>
                        <a:rPr lang="en-US" sz="1500" u="none" strike="noStrike" dirty="0">
                          <a:effectLst/>
                          <a:latin typeface="Arial" panose="020B0604020202020204" pitchFamily="34" charset="0"/>
                          <a:cs typeface="Arial" panose="020B0604020202020204" pitchFamily="34" charset="0"/>
                        </a:rPr>
                        <a:t>Full Data</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b"/>
                      <a:r>
                        <a:rPr lang="en-US" sz="1500" u="none" strike="noStrike" dirty="0">
                          <a:effectLst/>
                          <a:latin typeface="Arial" panose="020B0604020202020204" pitchFamily="34" charset="0"/>
                          <a:cs typeface="Arial" panose="020B0604020202020204" pitchFamily="34" charset="0"/>
                        </a:rPr>
                        <a:t>0.01</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b"/>
                      <a:r>
                        <a:rPr lang="en-US" sz="1500" u="none" strike="noStrike" dirty="0">
                          <a:effectLst/>
                          <a:latin typeface="Arial" panose="020B0604020202020204" pitchFamily="34" charset="0"/>
                          <a:cs typeface="Arial" panose="020B0604020202020204" pitchFamily="34" charset="0"/>
                        </a:rPr>
                        <a:t>0</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0.66</a:t>
                      </a:r>
                    </a:p>
                  </a:txBody>
                  <a:tcPr marL="9525" marR="9525" marT="9525" marB="0" anchor="ctr">
                    <a:noFill/>
                  </a:tcP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0.59</a:t>
                      </a:r>
                    </a:p>
                  </a:txBody>
                  <a:tcPr marL="9525" marR="9525" marT="9525" marB="0" anchor="ctr">
                    <a:noFill/>
                  </a:tcP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0.89</a:t>
                      </a:r>
                    </a:p>
                  </a:txBody>
                  <a:tcPr marL="9525" marR="9525" marT="9525" marB="0" anchor="ctr">
                    <a:noFill/>
                  </a:tcP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0.73</a:t>
                      </a:r>
                    </a:p>
                  </a:txBody>
                  <a:tcPr marL="9525" marR="9525" marT="9525" marB="0" anchor="ctr">
                    <a:noFill/>
                  </a:tcP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0.57</a:t>
                      </a:r>
                    </a:p>
                  </a:txBody>
                  <a:tcPr marL="9525" marR="9525" marT="9525" marB="0" anchor="ctr">
                    <a:noFill/>
                  </a:tcP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0.55</a:t>
                      </a:r>
                    </a:p>
                  </a:txBody>
                  <a:tcPr marL="9525" marR="9525" marT="9525" marB="0" anchor="ctr">
                    <a:noFill/>
                  </a:tcPr>
                </a:tc>
                <a:extLst>
                  <a:ext uri="{0D108BD9-81ED-4DB2-BD59-A6C34878D82A}">
                    <a16:rowId xmlns:a16="http://schemas.microsoft.com/office/drawing/2014/main" val="2034582638"/>
                  </a:ext>
                </a:extLst>
              </a:tr>
              <a:tr h="996873">
                <a:tc>
                  <a:txBody>
                    <a:bodyPr/>
                    <a:lstStyle/>
                    <a:p>
                      <a:pPr algn="ctr" fontAlgn="b"/>
                      <a:r>
                        <a:rPr lang="en-US" sz="1500" u="none" strike="noStrike" dirty="0">
                          <a:effectLst/>
                          <a:latin typeface="Arial" panose="020B0604020202020204" pitchFamily="34" charset="0"/>
                          <a:cs typeface="Arial" panose="020B0604020202020204" pitchFamily="34" charset="0"/>
                        </a:rPr>
                        <a:t>Univariate Selection Data</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500" u="none" strike="noStrike" dirty="0">
                          <a:effectLst/>
                          <a:latin typeface="Arial" panose="020B0604020202020204" pitchFamily="34" charset="0"/>
                          <a:cs typeface="Arial" panose="020B0604020202020204" pitchFamily="34" charset="0"/>
                        </a:rPr>
                        <a:t>0.01</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500" u="none" strike="noStrike" dirty="0">
                          <a:effectLst/>
                          <a:latin typeface="Arial" panose="020B0604020202020204" pitchFamily="34" charset="0"/>
                          <a:cs typeface="Arial" panose="020B0604020202020204" pitchFamily="34" charset="0"/>
                        </a:rPr>
                        <a:t>0</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0.65</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0.59</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0.89</a:t>
                      </a:r>
                    </a:p>
                  </a:txBody>
                  <a:tcPr marL="9525" marR="9525" marT="9525" marB="0" anchor="ct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0.74</a:t>
                      </a:r>
                    </a:p>
                  </a:txBody>
                  <a:tcPr marL="9525" marR="9525" marT="9525" marB="0" anchor="ct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0.57</a:t>
                      </a:r>
                    </a:p>
                  </a:txBody>
                  <a:tcPr marL="9525" marR="9525" marT="9525" marB="0" anchor="ctr"/>
                </a:tc>
                <a:tc>
                  <a:txBody>
                    <a:bodyPr/>
                    <a:lstStyle/>
                    <a:p>
                      <a:pPr algn="ctr" fontAlgn="b"/>
                      <a:r>
                        <a:rPr lang="en-US" sz="1500" b="0" i="0" u="none" strike="noStrike">
                          <a:solidFill>
                            <a:srgbClr val="000000"/>
                          </a:solidFill>
                          <a:effectLst/>
                          <a:latin typeface="Arial" panose="020B0604020202020204" pitchFamily="34" charset="0"/>
                          <a:cs typeface="Arial" panose="020B0604020202020204" pitchFamily="34" charset="0"/>
                        </a:rPr>
                        <a:t>0.54</a:t>
                      </a:r>
                    </a:p>
                  </a:txBody>
                  <a:tcPr marL="9525" marR="9525" marT="9525" marB="0" anchor="ctr"/>
                </a:tc>
                <a:extLst>
                  <a:ext uri="{0D108BD9-81ED-4DB2-BD59-A6C34878D82A}">
                    <a16:rowId xmlns:a16="http://schemas.microsoft.com/office/drawing/2014/main" val="4058621496"/>
                  </a:ext>
                </a:extLst>
              </a:tr>
              <a:tr h="996873">
                <a:tc>
                  <a:txBody>
                    <a:bodyPr/>
                    <a:lstStyle/>
                    <a:p>
                      <a:pPr algn="ctr" fontAlgn="b"/>
                      <a:r>
                        <a:rPr lang="en-US" sz="1500" u="none" strike="noStrike" dirty="0">
                          <a:effectLst/>
                          <a:latin typeface="Arial" panose="020B0604020202020204" pitchFamily="34" charset="0"/>
                          <a:cs typeface="Arial" panose="020B0604020202020204" pitchFamily="34" charset="0"/>
                        </a:rPr>
                        <a:t>Variance Selection Data</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500" u="none" strike="noStrike" dirty="0">
                          <a:effectLst/>
                          <a:latin typeface="Arial" panose="020B0604020202020204" pitchFamily="34" charset="0"/>
                          <a:cs typeface="Arial" panose="020B0604020202020204" pitchFamily="34" charset="0"/>
                        </a:rPr>
                        <a:t>0.01</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500" u="none" strike="noStrike" dirty="0">
                          <a:effectLst/>
                          <a:latin typeface="Arial" panose="020B0604020202020204" pitchFamily="34" charset="0"/>
                          <a:cs typeface="Arial" panose="020B0604020202020204" pitchFamily="34" charset="0"/>
                        </a:rPr>
                        <a:t>0</a:t>
                      </a:r>
                      <a:endParaRPr lang="en-US" sz="1500" b="0" i="0" u="none" strike="noStrike" dirty="0">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0.65</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0.60</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0.88</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0.71</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0.57</a:t>
                      </a:r>
                    </a:p>
                  </a:txBody>
                  <a:tcPr marL="9525" marR="9525" marT="9525" marB="0" anchor="ctr"/>
                </a:tc>
                <a:tc>
                  <a:txBody>
                    <a:bodyPr/>
                    <a:lstStyle/>
                    <a:p>
                      <a:pPr algn="ctr" fontAlgn="b"/>
                      <a:r>
                        <a:rPr lang="en-US" sz="1500" b="0" i="0" u="none" strike="noStrike" dirty="0">
                          <a:solidFill>
                            <a:srgbClr val="000000"/>
                          </a:solidFill>
                          <a:effectLst/>
                          <a:latin typeface="Arial" panose="020B0604020202020204" pitchFamily="34" charset="0"/>
                          <a:cs typeface="Arial" panose="020B0604020202020204" pitchFamily="34" charset="0"/>
                        </a:rPr>
                        <a:t>0.56</a:t>
                      </a:r>
                    </a:p>
                  </a:txBody>
                  <a:tcPr marL="9525" marR="9525" marT="9525" marB="0" anchor="ctr"/>
                </a:tc>
                <a:extLst>
                  <a:ext uri="{0D108BD9-81ED-4DB2-BD59-A6C34878D82A}">
                    <a16:rowId xmlns:a16="http://schemas.microsoft.com/office/drawing/2014/main" val="576264495"/>
                  </a:ext>
                </a:extLst>
              </a:tr>
            </a:tbl>
          </a:graphicData>
        </a:graphic>
      </p:graphicFrame>
    </p:spTree>
    <p:extLst>
      <p:ext uri="{BB962C8B-B14F-4D97-AF65-F5344CB8AC3E}">
        <p14:creationId xmlns:p14="http://schemas.microsoft.com/office/powerpoint/2010/main" val="1111504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0F01-B259-8453-596F-BB694B022964}"/>
              </a:ext>
            </a:extLst>
          </p:cNvPr>
          <p:cNvSpPr>
            <a:spLocks noGrp="1"/>
          </p:cNvSpPr>
          <p:nvPr>
            <p:ph type="title"/>
          </p:nvPr>
        </p:nvSpPr>
        <p:spPr>
          <a:xfrm>
            <a:off x="761801" y="10125"/>
            <a:ext cx="9589765" cy="1432273"/>
          </a:xfrm>
        </p:spPr>
        <p:txBody>
          <a:bodyPr>
            <a:normAutofit/>
          </a:bodyPr>
          <a:lstStyle/>
          <a:p>
            <a:r>
              <a:rPr lang="en-US" dirty="0"/>
              <a:t>Decision Tree</a:t>
            </a:r>
          </a:p>
        </p:txBody>
      </p:sp>
      <p:graphicFrame>
        <p:nvGraphicFramePr>
          <p:cNvPr id="4" name="Content Placeholder 3">
            <a:extLst>
              <a:ext uri="{FF2B5EF4-FFF2-40B4-BE49-F238E27FC236}">
                <a16:creationId xmlns:a16="http://schemas.microsoft.com/office/drawing/2014/main" id="{702FA741-A22C-9ED4-108D-76D6C2EC9950}"/>
              </a:ext>
            </a:extLst>
          </p:cNvPr>
          <p:cNvGraphicFramePr>
            <a:graphicFrameLocks noGrp="1"/>
          </p:cNvGraphicFramePr>
          <p:nvPr>
            <p:ph idx="1"/>
            <p:extLst>
              <p:ext uri="{D42A27DB-BD31-4B8C-83A1-F6EECF244321}">
                <p14:modId xmlns:p14="http://schemas.microsoft.com/office/powerpoint/2010/main" val="2262106107"/>
              </p:ext>
            </p:extLst>
          </p:nvPr>
        </p:nvGraphicFramePr>
        <p:xfrm>
          <a:off x="761801" y="2161803"/>
          <a:ext cx="10380668" cy="3211825"/>
        </p:xfrm>
        <a:graphic>
          <a:graphicData uri="http://schemas.openxmlformats.org/drawingml/2006/table">
            <a:tbl>
              <a:tblPr firstRow="1" bandRow="1">
                <a:tableStyleId>{5C22544A-7EE6-4342-B048-85BDC9FD1C3A}</a:tableStyleId>
              </a:tblPr>
              <a:tblGrid>
                <a:gridCol w="1322156">
                  <a:extLst>
                    <a:ext uri="{9D8B030D-6E8A-4147-A177-3AD203B41FA5}">
                      <a16:colId xmlns:a16="http://schemas.microsoft.com/office/drawing/2014/main" val="3484920788"/>
                    </a:ext>
                  </a:extLst>
                </a:gridCol>
                <a:gridCol w="1075049">
                  <a:extLst>
                    <a:ext uri="{9D8B030D-6E8A-4147-A177-3AD203B41FA5}">
                      <a16:colId xmlns:a16="http://schemas.microsoft.com/office/drawing/2014/main" val="2804561696"/>
                    </a:ext>
                  </a:extLst>
                </a:gridCol>
                <a:gridCol w="861260">
                  <a:extLst>
                    <a:ext uri="{9D8B030D-6E8A-4147-A177-3AD203B41FA5}">
                      <a16:colId xmlns:a16="http://schemas.microsoft.com/office/drawing/2014/main" val="284679048"/>
                    </a:ext>
                  </a:extLst>
                </a:gridCol>
                <a:gridCol w="1336037">
                  <a:extLst>
                    <a:ext uri="{9D8B030D-6E8A-4147-A177-3AD203B41FA5}">
                      <a16:colId xmlns:a16="http://schemas.microsoft.com/office/drawing/2014/main" val="1244870308"/>
                    </a:ext>
                  </a:extLst>
                </a:gridCol>
                <a:gridCol w="1213873">
                  <a:extLst>
                    <a:ext uri="{9D8B030D-6E8A-4147-A177-3AD203B41FA5}">
                      <a16:colId xmlns:a16="http://schemas.microsoft.com/office/drawing/2014/main" val="835407948"/>
                    </a:ext>
                  </a:extLst>
                </a:gridCol>
                <a:gridCol w="1077827">
                  <a:extLst>
                    <a:ext uri="{9D8B030D-6E8A-4147-A177-3AD203B41FA5}">
                      <a16:colId xmlns:a16="http://schemas.microsoft.com/office/drawing/2014/main" val="3999096413"/>
                    </a:ext>
                  </a:extLst>
                </a:gridCol>
                <a:gridCol w="1077827">
                  <a:extLst>
                    <a:ext uri="{9D8B030D-6E8A-4147-A177-3AD203B41FA5}">
                      <a16:colId xmlns:a16="http://schemas.microsoft.com/office/drawing/2014/main" val="1516317642"/>
                    </a:ext>
                  </a:extLst>
                </a:gridCol>
                <a:gridCol w="1216648">
                  <a:extLst>
                    <a:ext uri="{9D8B030D-6E8A-4147-A177-3AD203B41FA5}">
                      <a16:colId xmlns:a16="http://schemas.microsoft.com/office/drawing/2014/main" val="3716954564"/>
                    </a:ext>
                  </a:extLst>
                </a:gridCol>
                <a:gridCol w="1199991">
                  <a:extLst>
                    <a:ext uri="{9D8B030D-6E8A-4147-A177-3AD203B41FA5}">
                      <a16:colId xmlns:a16="http://schemas.microsoft.com/office/drawing/2014/main" val="2966164342"/>
                    </a:ext>
                  </a:extLst>
                </a:gridCol>
              </a:tblGrid>
              <a:tr h="917573">
                <a:tc>
                  <a:txBody>
                    <a:bodyPr/>
                    <a:lstStyle/>
                    <a:p>
                      <a:pPr algn="ctr" fontAlgn="ctr"/>
                      <a:r>
                        <a:rPr lang="en-US" sz="1900" u="none" strike="noStrike" dirty="0">
                          <a:effectLst/>
                        </a:rPr>
                        <a:t>Dataset</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Impurity</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Max Depth</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ROC Area</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Accuracy</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True Positive Rate</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False Positive Rate</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Precision</a:t>
                      </a:r>
                      <a:endParaRPr lang="en-US" sz="1900" b="1"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F1 Score</a:t>
                      </a:r>
                      <a:endParaRPr lang="en-US" sz="1900" b="1" i="0" u="none" strike="noStrike" dirty="0">
                        <a:solidFill>
                          <a:srgbClr val="0000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3008754413"/>
                  </a:ext>
                </a:extLst>
              </a:tr>
              <a:tr h="373824">
                <a:tc>
                  <a:txBody>
                    <a:bodyPr/>
                    <a:lstStyle/>
                    <a:p>
                      <a:pPr algn="ctr" fontAlgn="ctr"/>
                      <a:r>
                        <a:rPr lang="en-US" sz="1900" u="none" strike="noStrike" dirty="0">
                          <a:effectLst/>
                        </a:rPr>
                        <a:t>Full Data </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err="1">
                          <a:effectLst/>
                        </a:rPr>
                        <a:t>gini</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5</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0.51</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0.58</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0.94</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0.79</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0.56</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0.52</a:t>
                      </a:r>
                      <a:endParaRPr lang="en-US" sz="1900" b="0" i="0" u="none" strike="noStrike">
                        <a:solidFill>
                          <a:srgbClr val="0000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2856337782"/>
                  </a:ext>
                </a:extLst>
              </a:tr>
              <a:tr h="960214">
                <a:tc>
                  <a:txBody>
                    <a:bodyPr/>
                    <a:lstStyle/>
                    <a:p>
                      <a:pPr algn="ctr" fontAlgn="ctr"/>
                      <a:r>
                        <a:rPr lang="en-US" sz="1900" u="none" strike="noStrike" dirty="0">
                          <a:effectLst/>
                        </a:rPr>
                        <a:t>Univariate Selection Data</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err="1">
                          <a:effectLst/>
                        </a:rPr>
                        <a:t>gini</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5</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0.51</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0.58</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0.94</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0.79</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0.56</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0.52</a:t>
                      </a:r>
                      <a:endParaRPr lang="en-US" sz="1900" b="0" i="0" u="none" strike="noStrike">
                        <a:solidFill>
                          <a:srgbClr val="0000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752030656"/>
                  </a:ext>
                </a:extLst>
              </a:tr>
              <a:tr h="960214">
                <a:tc>
                  <a:txBody>
                    <a:bodyPr/>
                    <a:lstStyle/>
                    <a:p>
                      <a:pPr algn="ctr" fontAlgn="ctr"/>
                      <a:r>
                        <a:rPr lang="en-US" sz="1900" u="none" strike="noStrike">
                          <a:effectLst/>
                        </a:rPr>
                        <a:t>Variance Selection Data</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entropy</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20</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a:effectLst/>
                        </a:rPr>
                        <a:t>0.51</a:t>
                      </a:r>
                      <a:endParaRPr lang="en-US" sz="1900" b="0" i="0" u="none" strike="noStrike">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0.63</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0.84</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0.59</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0.60</a:t>
                      </a:r>
                      <a:endParaRPr lang="en-US" sz="1900" b="0" i="0" u="none" strike="noStrike" dirty="0">
                        <a:solidFill>
                          <a:srgbClr val="000000"/>
                        </a:solidFill>
                        <a:effectLst/>
                        <a:latin typeface="Calibri" panose="020F0502020204030204" pitchFamily="34" charset="0"/>
                      </a:endParaRPr>
                    </a:p>
                  </a:txBody>
                  <a:tcPr marL="16659" marR="16659" marT="16659" marB="0" anchor="ctr"/>
                </a:tc>
                <a:tc>
                  <a:txBody>
                    <a:bodyPr/>
                    <a:lstStyle/>
                    <a:p>
                      <a:pPr algn="ctr" fontAlgn="ctr"/>
                      <a:r>
                        <a:rPr lang="en-US" sz="1900" u="none" strike="noStrike" dirty="0">
                          <a:effectLst/>
                        </a:rPr>
                        <a:t>0.61</a:t>
                      </a:r>
                      <a:endParaRPr lang="en-US" sz="1900" b="0" i="0" u="none" strike="noStrike" dirty="0">
                        <a:solidFill>
                          <a:srgbClr val="000000"/>
                        </a:solidFill>
                        <a:effectLst/>
                        <a:latin typeface="Calibri" panose="020F0502020204030204" pitchFamily="34" charset="0"/>
                      </a:endParaRPr>
                    </a:p>
                  </a:txBody>
                  <a:tcPr marL="16659" marR="16659" marT="16659" marB="0" anchor="ctr"/>
                </a:tc>
                <a:extLst>
                  <a:ext uri="{0D108BD9-81ED-4DB2-BD59-A6C34878D82A}">
                    <a16:rowId xmlns:a16="http://schemas.microsoft.com/office/drawing/2014/main" val="782446803"/>
                  </a:ext>
                </a:extLst>
              </a:tr>
            </a:tbl>
          </a:graphicData>
        </a:graphic>
      </p:graphicFrame>
      <p:sp>
        <p:nvSpPr>
          <p:cNvPr id="5" name="TextBox 4">
            <a:extLst>
              <a:ext uri="{FF2B5EF4-FFF2-40B4-BE49-F238E27FC236}">
                <a16:creationId xmlns:a16="http://schemas.microsoft.com/office/drawing/2014/main" id="{489B0328-2A52-B5B3-5C63-22397F54DEBA}"/>
              </a:ext>
            </a:extLst>
          </p:cNvPr>
          <p:cNvSpPr txBox="1"/>
          <p:nvPr/>
        </p:nvSpPr>
        <p:spPr>
          <a:xfrm>
            <a:off x="761801" y="1168950"/>
            <a:ext cx="3692293" cy="1200329"/>
          </a:xfrm>
          <a:prstGeom prst="rect">
            <a:avLst/>
          </a:prstGeom>
          <a:noFill/>
        </p:spPr>
        <p:txBody>
          <a:bodyPr wrap="none" rtlCol="0">
            <a:spAutoFit/>
          </a:bodyPr>
          <a:lstStyle/>
          <a:p>
            <a:pPr marR="0" lvl="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Maximum depth of tree: 5, 10, 15, 20</a:t>
            </a:r>
          </a:p>
          <a:p>
            <a:pPr marR="0" lvl="0">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Number of trees: 5, 10, 15, 20</a:t>
            </a:r>
          </a:p>
          <a:p>
            <a:pPr marR="0" lvl="0">
              <a:spcBef>
                <a:spcPts val="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Impurity: Gini, Entropy</a:t>
            </a:r>
          </a:p>
          <a:p>
            <a:endParaRPr lang="en-US" dirty="0"/>
          </a:p>
        </p:txBody>
      </p:sp>
      <p:sp>
        <p:nvSpPr>
          <p:cNvPr id="3" name="TextBox 2">
            <a:extLst>
              <a:ext uri="{FF2B5EF4-FFF2-40B4-BE49-F238E27FC236}">
                <a16:creationId xmlns:a16="http://schemas.microsoft.com/office/drawing/2014/main" id="{F92F278A-E5C5-0463-A4F4-FC5814693828}"/>
              </a:ext>
            </a:extLst>
          </p:cNvPr>
          <p:cNvSpPr txBox="1"/>
          <p:nvPr/>
        </p:nvSpPr>
        <p:spPr>
          <a:xfrm>
            <a:off x="761801" y="5679467"/>
            <a:ext cx="10380668" cy="923330"/>
          </a:xfrm>
          <a:prstGeom prst="rect">
            <a:avLst/>
          </a:prstGeom>
          <a:noFill/>
        </p:spPr>
        <p:txBody>
          <a:bodyPr wrap="square" rtlCol="0">
            <a:spAutoFit/>
          </a:bodyPr>
          <a:lstStyle/>
          <a:p>
            <a:r>
              <a:rPr lang="en-US" b="0" i="0" u="none" strike="noStrike" dirty="0">
                <a:effectLst/>
                <a:latin typeface="STIXGeneral-Italic"/>
              </a:rPr>
              <a:t>Gini is calculated by using; 𝐺𝑖𝑛𝑖𝐼𝑛𝑑𝑒𝑥</a:t>
            </a:r>
            <a:r>
              <a:rPr lang="en-US" b="0" i="0" u="none" strike="noStrike" dirty="0">
                <a:effectLst/>
                <a:latin typeface="STIXGeneral-Regular"/>
              </a:rPr>
              <a:t>=1–</a:t>
            </a:r>
            <a:r>
              <a:rPr lang="en-US" b="0" i="0" u="none" strike="noStrike" dirty="0">
                <a:effectLst/>
                <a:latin typeface="STIXSizeOneSym"/>
              </a:rPr>
              <a:t>∑</a:t>
            </a:r>
            <a:r>
              <a:rPr lang="en-US" b="0" i="0" u="none" strike="noStrike" dirty="0">
                <a:effectLst/>
                <a:latin typeface="STIXGeneral-Italic"/>
              </a:rPr>
              <a:t>𝑗𝑝</a:t>
            </a:r>
            <a:r>
              <a:rPr lang="en-US" b="0" i="0" u="none" strike="noStrike" dirty="0">
                <a:effectLst/>
                <a:latin typeface="STIXGeneral-Regular"/>
              </a:rPr>
              <a:t>2</a:t>
            </a:r>
            <a:r>
              <a:rPr lang="en-US" b="0" i="0" u="none" strike="noStrike" dirty="0">
                <a:effectLst/>
                <a:latin typeface="STIXGeneral-Italic"/>
              </a:rPr>
              <a:t>𝑗 (Max value of </a:t>
            </a:r>
            <a:r>
              <a:rPr lang="en-US" dirty="0">
                <a:latin typeface="STIXGeneral-Italic"/>
              </a:rPr>
              <a:t>G</a:t>
            </a:r>
            <a:r>
              <a:rPr lang="en-US" b="0" i="0" u="none" strike="noStrike" dirty="0">
                <a:effectLst/>
                <a:latin typeface="STIXGeneral-Italic"/>
              </a:rPr>
              <a:t>ini can be 0.5 and min value can be 0)</a:t>
            </a:r>
          </a:p>
          <a:p>
            <a:r>
              <a:rPr lang="en-US" dirty="0">
                <a:latin typeface="STIXGeneral-Italic"/>
              </a:rPr>
              <a:t>Entropy  can be calculated by using; </a:t>
            </a:r>
            <a:r>
              <a:rPr lang="en-US" b="0" i="0" u="none" strike="noStrike" dirty="0">
                <a:effectLst/>
                <a:latin typeface="STIXGeneral-Italic"/>
              </a:rPr>
              <a:t>𝐸𝑛𝑡𝑟𝑜𝑝𝑦</a:t>
            </a:r>
            <a:r>
              <a:rPr lang="en-US" b="0" i="0" u="none" strike="noStrike" dirty="0">
                <a:effectLst/>
                <a:latin typeface="STIXGeneral-Regular"/>
              </a:rPr>
              <a:t>=–</a:t>
            </a:r>
            <a:r>
              <a:rPr lang="en-US" b="0" i="0" u="none" strike="noStrike" dirty="0">
                <a:effectLst/>
                <a:latin typeface="STIXSizeOneSym"/>
              </a:rPr>
              <a:t>∑</a:t>
            </a:r>
            <a:r>
              <a:rPr lang="en-US" b="0" i="0" u="none" strike="noStrike" dirty="0">
                <a:effectLst/>
                <a:latin typeface="STIXGeneral-Italic"/>
              </a:rPr>
              <a:t>𝑗𝑝𝑗</a:t>
            </a:r>
            <a:r>
              <a:rPr lang="en-US" b="0" i="0" u="none" strike="noStrike" dirty="0">
                <a:effectLst/>
                <a:latin typeface="STIXGeneral-Regular"/>
              </a:rPr>
              <a:t>⋅</a:t>
            </a:r>
            <a:r>
              <a:rPr lang="en-US" b="0" i="0" u="none" strike="noStrike" dirty="0">
                <a:effectLst/>
                <a:latin typeface="STIXGeneral-Italic"/>
              </a:rPr>
              <a:t>𝑙𝑜𝑔</a:t>
            </a:r>
            <a:r>
              <a:rPr lang="en-US" b="0" i="0" u="none" strike="noStrike" dirty="0">
                <a:effectLst/>
                <a:latin typeface="STIXGeneral-Regular"/>
              </a:rPr>
              <a:t>2⋅</a:t>
            </a:r>
            <a:r>
              <a:rPr lang="en-US" b="0" i="0" u="none" strike="noStrike" dirty="0">
                <a:effectLst/>
                <a:latin typeface="STIXGeneral-Italic"/>
              </a:rPr>
              <a:t>𝑝𝑗 (Min: 0 &amp; Max: 1)</a:t>
            </a:r>
            <a:br>
              <a:rPr lang="en-US" dirty="0"/>
            </a:br>
            <a:endParaRPr lang="en-US" dirty="0"/>
          </a:p>
        </p:txBody>
      </p:sp>
    </p:spTree>
    <p:extLst>
      <p:ext uri="{BB962C8B-B14F-4D97-AF65-F5344CB8AC3E}">
        <p14:creationId xmlns:p14="http://schemas.microsoft.com/office/powerpoint/2010/main" val="34981113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8D18-7240-C077-4C0D-9BEDC6E7ECEC}"/>
              </a:ext>
            </a:extLst>
          </p:cNvPr>
          <p:cNvSpPr>
            <a:spLocks noGrp="1"/>
          </p:cNvSpPr>
          <p:nvPr>
            <p:ph type="title"/>
          </p:nvPr>
        </p:nvSpPr>
        <p:spPr>
          <a:xfrm>
            <a:off x="761801" y="858982"/>
            <a:ext cx="9589765" cy="1432273"/>
          </a:xfrm>
        </p:spPr>
        <p:txBody>
          <a:bodyPr>
            <a:normAutofit/>
          </a:bodyPr>
          <a:lstStyle/>
          <a:p>
            <a:r>
              <a:rPr lang="en-US" dirty="0"/>
              <a:t>Linear Support Vector Machine</a:t>
            </a:r>
          </a:p>
        </p:txBody>
      </p:sp>
      <p:graphicFrame>
        <p:nvGraphicFramePr>
          <p:cNvPr id="4" name="Content Placeholder 3">
            <a:extLst>
              <a:ext uri="{FF2B5EF4-FFF2-40B4-BE49-F238E27FC236}">
                <a16:creationId xmlns:a16="http://schemas.microsoft.com/office/drawing/2014/main" id="{5564CB07-63C6-E860-4211-EBF688AB1B33}"/>
              </a:ext>
            </a:extLst>
          </p:cNvPr>
          <p:cNvGraphicFramePr>
            <a:graphicFrameLocks noGrp="1"/>
          </p:cNvGraphicFramePr>
          <p:nvPr>
            <p:ph idx="1"/>
            <p:extLst>
              <p:ext uri="{D42A27DB-BD31-4B8C-83A1-F6EECF244321}">
                <p14:modId xmlns:p14="http://schemas.microsoft.com/office/powerpoint/2010/main" val="3151747804"/>
              </p:ext>
            </p:extLst>
          </p:nvPr>
        </p:nvGraphicFramePr>
        <p:xfrm>
          <a:off x="830476" y="2749550"/>
          <a:ext cx="10243717" cy="3262316"/>
        </p:xfrm>
        <a:graphic>
          <a:graphicData uri="http://schemas.openxmlformats.org/drawingml/2006/table">
            <a:tbl>
              <a:tblPr firstRow="1" bandRow="1">
                <a:tableStyleId>{5C22544A-7EE6-4342-B048-85BDC9FD1C3A}</a:tableStyleId>
              </a:tblPr>
              <a:tblGrid>
                <a:gridCol w="1325344">
                  <a:extLst>
                    <a:ext uri="{9D8B030D-6E8A-4147-A177-3AD203B41FA5}">
                      <a16:colId xmlns:a16="http://schemas.microsoft.com/office/drawing/2014/main" val="2213534673"/>
                    </a:ext>
                  </a:extLst>
                </a:gridCol>
                <a:gridCol w="1778999">
                  <a:extLst>
                    <a:ext uri="{9D8B030D-6E8A-4147-A177-3AD203B41FA5}">
                      <a16:colId xmlns:a16="http://schemas.microsoft.com/office/drawing/2014/main" val="1496816757"/>
                    </a:ext>
                  </a:extLst>
                </a:gridCol>
                <a:gridCol w="1339259">
                  <a:extLst>
                    <a:ext uri="{9D8B030D-6E8A-4147-A177-3AD203B41FA5}">
                      <a16:colId xmlns:a16="http://schemas.microsoft.com/office/drawing/2014/main" val="3088712863"/>
                    </a:ext>
                  </a:extLst>
                </a:gridCol>
                <a:gridCol w="1216800">
                  <a:extLst>
                    <a:ext uri="{9D8B030D-6E8A-4147-A177-3AD203B41FA5}">
                      <a16:colId xmlns:a16="http://schemas.microsoft.com/office/drawing/2014/main" val="1968860897"/>
                    </a:ext>
                  </a:extLst>
                </a:gridCol>
                <a:gridCol w="1080424">
                  <a:extLst>
                    <a:ext uri="{9D8B030D-6E8A-4147-A177-3AD203B41FA5}">
                      <a16:colId xmlns:a16="http://schemas.microsoft.com/office/drawing/2014/main" val="149475640"/>
                    </a:ext>
                  </a:extLst>
                </a:gridCol>
                <a:gridCol w="1080424">
                  <a:extLst>
                    <a:ext uri="{9D8B030D-6E8A-4147-A177-3AD203B41FA5}">
                      <a16:colId xmlns:a16="http://schemas.microsoft.com/office/drawing/2014/main" val="1812706609"/>
                    </a:ext>
                  </a:extLst>
                </a:gridCol>
                <a:gridCol w="1219584">
                  <a:extLst>
                    <a:ext uri="{9D8B030D-6E8A-4147-A177-3AD203B41FA5}">
                      <a16:colId xmlns:a16="http://schemas.microsoft.com/office/drawing/2014/main" val="1934582613"/>
                    </a:ext>
                  </a:extLst>
                </a:gridCol>
                <a:gridCol w="1202883">
                  <a:extLst>
                    <a:ext uri="{9D8B030D-6E8A-4147-A177-3AD203B41FA5}">
                      <a16:colId xmlns:a16="http://schemas.microsoft.com/office/drawing/2014/main" val="4127662536"/>
                    </a:ext>
                  </a:extLst>
                </a:gridCol>
              </a:tblGrid>
              <a:tr h="962530">
                <a:tc>
                  <a:txBody>
                    <a:bodyPr/>
                    <a:lstStyle/>
                    <a:p>
                      <a:pPr algn="ctr" fontAlgn="ctr"/>
                      <a:r>
                        <a:rPr lang="en-US" sz="1900" u="none" strike="noStrike">
                          <a:effectLst/>
                        </a:rPr>
                        <a:t>Dataset</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Regularization</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ROC Area</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Accuracy</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True Positive Rate</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False Positive Rate</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Precision</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F1 Score</a:t>
                      </a:r>
                      <a:endParaRPr lang="en-US" sz="1900" b="1"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4273884332"/>
                  </a:ext>
                </a:extLst>
              </a:tr>
              <a:tr h="374726">
                <a:tc>
                  <a:txBody>
                    <a:bodyPr/>
                    <a:lstStyle/>
                    <a:p>
                      <a:pPr algn="ctr" fontAlgn="ctr"/>
                      <a:r>
                        <a:rPr lang="en-US" sz="1900" u="none" strike="noStrike" dirty="0">
                          <a:effectLst/>
                        </a:rPr>
                        <a:t>Full Data </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2.00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0.65</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0.35</a:t>
                      </a:r>
                      <a:endParaRPr lang="en-US" sz="1900" b="0" i="0" u="none" strike="noStrike" dirty="0">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3037539083"/>
                  </a:ext>
                </a:extLst>
              </a:tr>
              <a:tr h="962530">
                <a:tc>
                  <a:txBody>
                    <a:bodyPr/>
                    <a:lstStyle/>
                    <a:p>
                      <a:pPr algn="ctr" fontAlgn="ctr"/>
                      <a:r>
                        <a:rPr lang="en-US" sz="1900" u="none" strike="noStrike">
                          <a:effectLst/>
                        </a:rPr>
                        <a:t>Univariate Selection Data</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0.64</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0.35</a:t>
                      </a:r>
                      <a:endParaRPr lang="en-US" sz="1900" b="0" i="0" u="none" strike="noStrike" dirty="0">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3097334844"/>
                  </a:ext>
                </a:extLst>
              </a:tr>
              <a:tr h="962530">
                <a:tc>
                  <a:txBody>
                    <a:bodyPr/>
                    <a:lstStyle/>
                    <a:p>
                      <a:pPr algn="ctr" fontAlgn="ctr"/>
                      <a:r>
                        <a:rPr lang="en-US" sz="1900" u="none" strike="noStrike">
                          <a:effectLst/>
                        </a:rPr>
                        <a:t>Variance Selection Data</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0.64</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1.00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0.35</a:t>
                      </a:r>
                      <a:endParaRPr lang="en-US" sz="1900" b="0" i="0" u="none" strike="noStrike" dirty="0">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4017717160"/>
                  </a:ext>
                </a:extLst>
              </a:tr>
            </a:tbl>
          </a:graphicData>
        </a:graphic>
      </p:graphicFrame>
      <p:sp>
        <p:nvSpPr>
          <p:cNvPr id="5" name="TextBox 4">
            <a:extLst>
              <a:ext uri="{FF2B5EF4-FFF2-40B4-BE49-F238E27FC236}">
                <a16:creationId xmlns:a16="http://schemas.microsoft.com/office/drawing/2014/main" id="{03BDA246-2183-BD5D-F4C6-4917347032AA}"/>
              </a:ext>
            </a:extLst>
          </p:cNvPr>
          <p:cNvSpPr txBox="1"/>
          <p:nvPr/>
        </p:nvSpPr>
        <p:spPr>
          <a:xfrm>
            <a:off x="761801" y="2195551"/>
            <a:ext cx="4574457" cy="369332"/>
          </a:xfrm>
          <a:prstGeom prst="rect">
            <a:avLst/>
          </a:prstGeom>
          <a:noFill/>
        </p:spPr>
        <p:txBody>
          <a:bodyPr wrap="non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Regularization parameter: 0.0, 0.3, 0.5, 1.0, 2.0</a:t>
            </a:r>
          </a:p>
        </p:txBody>
      </p:sp>
    </p:spTree>
    <p:extLst>
      <p:ext uri="{BB962C8B-B14F-4D97-AF65-F5344CB8AC3E}">
        <p14:creationId xmlns:p14="http://schemas.microsoft.com/office/powerpoint/2010/main" val="444993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0B7ED-B4FB-B1A8-FF4E-3B6C12D91F8C}"/>
              </a:ext>
            </a:extLst>
          </p:cNvPr>
          <p:cNvSpPr>
            <a:spLocks noGrp="1"/>
          </p:cNvSpPr>
          <p:nvPr>
            <p:ph type="title"/>
          </p:nvPr>
        </p:nvSpPr>
        <p:spPr>
          <a:xfrm>
            <a:off x="761801" y="858982"/>
            <a:ext cx="9589765" cy="1432273"/>
          </a:xfrm>
        </p:spPr>
        <p:txBody>
          <a:bodyPr>
            <a:normAutofit/>
          </a:bodyPr>
          <a:lstStyle/>
          <a:p>
            <a:r>
              <a:rPr lang="en-US" dirty="0"/>
              <a:t>Naïve Bayes</a:t>
            </a:r>
          </a:p>
        </p:txBody>
      </p:sp>
      <p:graphicFrame>
        <p:nvGraphicFramePr>
          <p:cNvPr id="4" name="Content Placeholder 3">
            <a:extLst>
              <a:ext uri="{FF2B5EF4-FFF2-40B4-BE49-F238E27FC236}">
                <a16:creationId xmlns:a16="http://schemas.microsoft.com/office/drawing/2014/main" id="{C4AB0693-9C5E-C37A-3A6D-DCF62A2DD95D}"/>
              </a:ext>
            </a:extLst>
          </p:cNvPr>
          <p:cNvGraphicFramePr>
            <a:graphicFrameLocks noGrp="1"/>
          </p:cNvGraphicFramePr>
          <p:nvPr>
            <p:ph idx="1"/>
            <p:extLst>
              <p:ext uri="{D42A27DB-BD31-4B8C-83A1-F6EECF244321}">
                <p14:modId xmlns:p14="http://schemas.microsoft.com/office/powerpoint/2010/main" val="3994466597"/>
              </p:ext>
            </p:extLst>
          </p:nvPr>
        </p:nvGraphicFramePr>
        <p:xfrm>
          <a:off x="1029471" y="2749550"/>
          <a:ext cx="9845726" cy="3262316"/>
        </p:xfrm>
        <a:graphic>
          <a:graphicData uri="http://schemas.openxmlformats.org/drawingml/2006/table">
            <a:tbl>
              <a:tblPr firstRow="1" bandRow="1">
                <a:tableStyleId>{5C22544A-7EE6-4342-B048-85BDC9FD1C3A}</a:tableStyleId>
              </a:tblPr>
              <a:tblGrid>
                <a:gridCol w="1325344">
                  <a:extLst>
                    <a:ext uri="{9D8B030D-6E8A-4147-A177-3AD203B41FA5}">
                      <a16:colId xmlns:a16="http://schemas.microsoft.com/office/drawing/2014/main" val="3225081787"/>
                    </a:ext>
                  </a:extLst>
                </a:gridCol>
                <a:gridCol w="1381007">
                  <a:extLst>
                    <a:ext uri="{9D8B030D-6E8A-4147-A177-3AD203B41FA5}">
                      <a16:colId xmlns:a16="http://schemas.microsoft.com/office/drawing/2014/main" val="3084382524"/>
                    </a:ext>
                  </a:extLst>
                </a:gridCol>
                <a:gridCol w="1339259">
                  <a:extLst>
                    <a:ext uri="{9D8B030D-6E8A-4147-A177-3AD203B41FA5}">
                      <a16:colId xmlns:a16="http://schemas.microsoft.com/office/drawing/2014/main" val="564001129"/>
                    </a:ext>
                  </a:extLst>
                </a:gridCol>
                <a:gridCol w="1216800">
                  <a:extLst>
                    <a:ext uri="{9D8B030D-6E8A-4147-A177-3AD203B41FA5}">
                      <a16:colId xmlns:a16="http://schemas.microsoft.com/office/drawing/2014/main" val="3215206525"/>
                    </a:ext>
                  </a:extLst>
                </a:gridCol>
                <a:gridCol w="1080424">
                  <a:extLst>
                    <a:ext uri="{9D8B030D-6E8A-4147-A177-3AD203B41FA5}">
                      <a16:colId xmlns:a16="http://schemas.microsoft.com/office/drawing/2014/main" val="3535288918"/>
                    </a:ext>
                  </a:extLst>
                </a:gridCol>
                <a:gridCol w="1080425">
                  <a:extLst>
                    <a:ext uri="{9D8B030D-6E8A-4147-A177-3AD203B41FA5}">
                      <a16:colId xmlns:a16="http://schemas.microsoft.com/office/drawing/2014/main" val="2869376826"/>
                    </a:ext>
                  </a:extLst>
                </a:gridCol>
                <a:gridCol w="1219582">
                  <a:extLst>
                    <a:ext uri="{9D8B030D-6E8A-4147-A177-3AD203B41FA5}">
                      <a16:colId xmlns:a16="http://schemas.microsoft.com/office/drawing/2014/main" val="752987596"/>
                    </a:ext>
                  </a:extLst>
                </a:gridCol>
                <a:gridCol w="1202885">
                  <a:extLst>
                    <a:ext uri="{9D8B030D-6E8A-4147-A177-3AD203B41FA5}">
                      <a16:colId xmlns:a16="http://schemas.microsoft.com/office/drawing/2014/main" val="2506320086"/>
                    </a:ext>
                  </a:extLst>
                </a:gridCol>
              </a:tblGrid>
              <a:tr h="962530">
                <a:tc>
                  <a:txBody>
                    <a:bodyPr/>
                    <a:lstStyle/>
                    <a:p>
                      <a:pPr algn="ctr" fontAlgn="ctr"/>
                      <a:r>
                        <a:rPr lang="en-US" sz="1900" u="none" strike="noStrike">
                          <a:effectLst/>
                        </a:rPr>
                        <a:t>Dataset</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Smoothing</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ROC Area</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Accuracy</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True Positive Rate</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False Positive Rate</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Precision</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F1 Score</a:t>
                      </a:r>
                      <a:endParaRPr lang="en-US" sz="1900" b="1"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1028472931"/>
                  </a:ext>
                </a:extLst>
              </a:tr>
              <a:tr h="374726">
                <a:tc>
                  <a:txBody>
                    <a:bodyPr/>
                    <a:lstStyle/>
                    <a:p>
                      <a:pPr algn="ctr" fontAlgn="ctr"/>
                      <a:r>
                        <a:rPr lang="en-US" sz="1900" u="none" strike="noStrike" dirty="0">
                          <a:effectLst/>
                        </a:rPr>
                        <a:t>Full Data </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0.70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0.55</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0.52</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0.21</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0.14</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0.61</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0.47</a:t>
                      </a:r>
                      <a:endParaRPr lang="en-US" sz="1900" b="0"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2621029671"/>
                  </a:ext>
                </a:extLst>
              </a:tr>
              <a:tr h="962530">
                <a:tc>
                  <a:txBody>
                    <a:bodyPr/>
                    <a:lstStyle/>
                    <a:p>
                      <a:pPr algn="ctr" fontAlgn="ctr"/>
                      <a:r>
                        <a:rPr lang="en-US" sz="1900" u="none" strike="noStrike">
                          <a:effectLst/>
                        </a:rPr>
                        <a:t>Univariate Selection Data</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0.30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0.54</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0.52</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0.17</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0.12</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0.61</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0.45</a:t>
                      </a:r>
                      <a:endParaRPr lang="en-US" sz="1900" b="0"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3612846778"/>
                  </a:ext>
                </a:extLst>
              </a:tr>
              <a:tr h="962530">
                <a:tc>
                  <a:txBody>
                    <a:bodyPr/>
                    <a:lstStyle/>
                    <a:p>
                      <a:pPr algn="ctr" fontAlgn="ctr"/>
                      <a:r>
                        <a:rPr lang="en-US" sz="1900" u="none" strike="noStrike">
                          <a:effectLst/>
                        </a:rPr>
                        <a:t>Variance Selection Data</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1.00</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0.55</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0.20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0.13</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0.46</a:t>
                      </a:r>
                      <a:endParaRPr lang="en-US" sz="1900" b="0" i="0" u="none" strike="noStrike" dirty="0">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19774102"/>
                  </a:ext>
                </a:extLst>
              </a:tr>
            </a:tbl>
          </a:graphicData>
        </a:graphic>
      </p:graphicFrame>
      <p:sp>
        <p:nvSpPr>
          <p:cNvPr id="5" name="TextBox 4">
            <a:extLst>
              <a:ext uri="{FF2B5EF4-FFF2-40B4-BE49-F238E27FC236}">
                <a16:creationId xmlns:a16="http://schemas.microsoft.com/office/drawing/2014/main" id="{02D69066-3E4C-BAFF-15B7-8EC1B21A4074}"/>
              </a:ext>
            </a:extLst>
          </p:cNvPr>
          <p:cNvSpPr txBox="1"/>
          <p:nvPr/>
        </p:nvSpPr>
        <p:spPr>
          <a:xfrm>
            <a:off x="1029471" y="2103219"/>
            <a:ext cx="4257448" cy="646331"/>
          </a:xfrm>
          <a:prstGeom prst="rect">
            <a:avLst/>
          </a:prstGeom>
          <a:noFill/>
        </p:spPr>
        <p:txBody>
          <a:bodyPr wrap="non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Smoothing parameter: 0.0, 0.3, 0.5, 0.7, 1.0</a:t>
            </a:r>
          </a:p>
          <a:p>
            <a:endParaRPr lang="en-US" dirty="0"/>
          </a:p>
        </p:txBody>
      </p:sp>
    </p:spTree>
    <p:extLst>
      <p:ext uri="{BB962C8B-B14F-4D97-AF65-F5344CB8AC3E}">
        <p14:creationId xmlns:p14="http://schemas.microsoft.com/office/powerpoint/2010/main" val="123538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83FAC-1572-1CC2-60F0-7912F6A859C3}"/>
              </a:ext>
            </a:extLst>
          </p:cNvPr>
          <p:cNvSpPr>
            <a:spLocks noGrp="1"/>
          </p:cNvSpPr>
          <p:nvPr>
            <p:ph type="title"/>
          </p:nvPr>
        </p:nvSpPr>
        <p:spPr>
          <a:xfrm>
            <a:off x="761801" y="858982"/>
            <a:ext cx="9589765" cy="1432273"/>
          </a:xfrm>
        </p:spPr>
        <p:txBody>
          <a:bodyPr>
            <a:normAutofit/>
          </a:bodyPr>
          <a:lstStyle/>
          <a:p>
            <a:r>
              <a:rPr lang="en-US" dirty="0"/>
              <a:t>Gradient Boosted Trees</a:t>
            </a:r>
          </a:p>
        </p:txBody>
      </p:sp>
      <p:graphicFrame>
        <p:nvGraphicFramePr>
          <p:cNvPr id="4" name="Content Placeholder 3">
            <a:extLst>
              <a:ext uri="{FF2B5EF4-FFF2-40B4-BE49-F238E27FC236}">
                <a16:creationId xmlns:a16="http://schemas.microsoft.com/office/drawing/2014/main" id="{A642123E-D345-3B26-4267-D20E474CB3BD}"/>
              </a:ext>
            </a:extLst>
          </p:cNvPr>
          <p:cNvGraphicFramePr>
            <a:graphicFrameLocks noGrp="1"/>
          </p:cNvGraphicFramePr>
          <p:nvPr>
            <p:ph idx="1"/>
          </p:nvPr>
        </p:nvGraphicFramePr>
        <p:xfrm>
          <a:off x="1023905" y="2749550"/>
          <a:ext cx="9856859" cy="3262316"/>
        </p:xfrm>
        <a:graphic>
          <a:graphicData uri="http://schemas.openxmlformats.org/drawingml/2006/table">
            <a:tbl>
              <a:tblPr firstRow="1" bandRow="1">
                <a:tableStyleId>{5C22544A-7EE6-4342-B048-85BDC9FD1C3A}</a:tableStyleId>
              </a:tblPr>
              <a:tblGrid>
                <a:gridCol w="1325344">
                  <a:extLst>
                    <a:ext uri="{9D8B030D-6E8A-4147-A177-3AD203B41FA5}">
                      <a16:colId xmlns:a16="http://schemas.microsoft.com/office/drawing/2014/main" val="1286161116"/>
                    </a:ext>
                  </a:extLst>
                </a:gridCol>
                <a:gridCol w="1392140">
                  <a:extLst>
                    <a:ext uri="{9D8B030D-6E8A-4147-A177-3AD203B41FA5}">
                      <a16:colId xmlns:a16="http://schemas.microsoft.com/office/drawing/2014/main" val="2530279227"/>
                    </a:ext>
                  </a:extLst>
                </a:gridCol>
                <a:gridCol w="1339259">
                  <a:extLst>
                    <a:ext uri="{9D8B030D-6E8A-4147-A177-3AD203B41FA5}">
                      <a16:colId xmlns:a16="http://schemas.microsoft.com/office/drawing/2014/main" val="603638482"/>
                    </a:ext>
                  </a:extLst>
                </a:gridCol>
                <a:gridCol w="1216800">
                  <a:extLst>
                    <a:ext uri="{9D8B030D-6E8A-4147-A177-3AD203B41FA5}">
                      <a16:colId xmlns:a16="http://schemas.microsoft.com/office/drawing/2014/main" val="3389959275"/>
                    </a:ext>
                  </a:extLst>
                </a:gridCol>
                <a:gridCol w="1080424">
                  <a:extLst>
                    <a:ext uri="{9D8B030D-6E8A-4147-A177-3AD203B41FA5}">
                      <a16:colId xmlns:a16="http://schemas.microsoft.com/office/drawing/2014/main" val="1477416281"/>
                    </a:ext>
                  </a:extLst>
                </a:gridCol>
                <a:gridCol w="1080425">
                  <a:extLst>
                    <a:ext uri="{9D8B030D-6E8A-4147-A177-3AD203B41FA5}">
                      <a16:colId xmlns:a16="http://schemas.microsoft.com/office/drawing/2014/main" val="4144772408"/>
                    </a:ext>
                  </a:extLst>
                </a:gridCol>
                <a:gridCol w="1219582">
                  <a:extLst>
                    <a:ext uri="{9D8B030D-6E8A-4147-A177-3AD203B41FA5}">
                      <a16:colId xmlns:a16="http://schemas.microsoft.com/office/drawing/2014/main" val="564697871"/>
                    </a:ext>
                  </a:extLst>
                </a:gridCol>
                <a:gridCol w="1202885">
                  <a:extLst>
                    <a:ext uri="{9D8B030D-6E8A-4147-A177-3AD203B41FA5}">
                      <a16:colId xmlns:a16="http://schemas.microsoft.com/office/drawing/2014/main" val="43786232"/>
                    </a:ext>
                  </a:extLst>
                </a:gridCol>
              </a:tblGrid>
              <a:tr h="962530">
                <a:tc>
                  <a:txBody>
                    <a:bodyPr/>
                    <a:lstStyle/>
                    <a:p>
                      <a:pPr algn="ctr" fontAlgn="ctr"/>
                      <a:r>
                        <a:rPr lang="en-US" sz="1900" u="none" strike="noStrike" dirty="0">
                          <a:effectLst/>
                        </a:rPr>
                        <a:t>Dataset</a:t>
                      </a:r>
                      <a:endParaRPr lang="en-US" sz="1900" b="1"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Max Depth</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ROC Area</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Accuracy</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True Positive Rate</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False Positive Rate</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Precision</a:t>
                      </a:r>
                      <a:endParaRPr lang="en-US" sz="1900" b="1"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F1 Score</a:t>
                      </a:r>
                      <a:endParaRPr lang="en-US" sz="1900" b="1"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53263122"/>
                  </a:ext>
                </a:extLst>
              </a:tr>
              <a:tr h="374726">
                <a:tc>
                  <a:txBody>
                    <a:bodyPr/>
                    <a:lstStyle/>
                    <a:p>
                      <a:pPr algn="ctr" fontAlgn="ctr"/>
                      <a:r>
                        <a:rPr lang="en-US" sz="1900" u="none" strike="noStrike" dirty="0">
                          <a:effectLst/>
                        </a:rPr>
                        <a:t>Full Data </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20.00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0.72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0.65</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0.82</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0.53</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0.62</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0.64</a:t>
                      </a:r>
                      <a:endParaRPr lang="en-US" sz="1900" b="0"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1044288562"/>
                  </a:ext>
                </a:extLst>
              </a:tr>
              <a:tr h="962530">
                <a:tc>
                  <a:txBody>
                    <a:bodyPr/>
                    <a:lstStyle/>
                    <a:p>
                      <a:pPr algn="ctr" fontAlgn="ctr"/>
                      <a:r>
                        <a:rPr lang="en-US" sz="1900" u="none" strike="noStrike">
                          <a:effectLst/>
                        </a:rPr>
                        <a:t>Univariate Selection Data</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20.00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0.72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0.65</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0.81</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0.52</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0.63</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0.64</a:t>
                      </a:r>
                      <a:endParaRPr lang="en-US" sz="1900" b="0" i="0" u="none" strike="noStrike">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3008582807"/>
                  </a:ext>
                </a:extLst>
              </a:tr>
              <a:tr h="962530">
                <a:tc>
                  <a:txBody>
                    <a:bodyPr/>
                    <a:lstStyle/>
                    <a:p>
                      <a:pPr algn="ctr" fontAlgn="ctr"/>
                      <a:r>
                        <a:rPr lang="en-US" sz="1900" u="none" strike="noStrike">
                          <a:effectLst/>
                        </a:rPr>
                        <a:t>Variance Selection Data</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20.00</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0.74</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0.67</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a:effectLst/>
                        </a:rPr>
                        <a:t>0.82</a:t>
                      </a:r>
                      <a:endParaRPr lang="en-US" sz="1900" b="0" i="0" u="none" strike="noStrike">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0.50</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0.64</a:t>
                      </a:r>
                      <a:endParaRPr lang="en-US" sz="1900" b="0" i="0" u="none" strike="noStrike" dirty="0">
                        <a:solidFill>
                          <a:srgbClr val="000000"/>
                        </a:solidFill>
                        <a:effectLst/>
                        <a:latin typeface="Calibri" panose="020F0502020204030204" pitchFamily="34" charset="0"/>
                      </a:endParaRPr>
                    </a:p>
                  </a:txBody>
                  <a:tcPr marL="16699" marR="16699" marT="16699" marB="0" anchor="ctr"/>
                </a:tc>
                <a:tc>
                  <a:txBody>
                    <a:bodyPr/>
                    <a:lstStyle/>
                    <a:p>
                      <a:pPr algn="ctr" fontAlgn="ctr"/>
                      <a:r>
                        <a:rPr lang="en-US" sz="1900" u="none" strike="noStrike" dirty="0">
                          <a:effectLst/>
                        </a:rPr>
                        <a:t>0.66</a:t>
                      </a:r>
                      <a:endParaRPr lang="en-US" sz="1900" b="0" i="0" u="none" strike="noStrike" dirty="0">
                        <a:solidFill>
                          <a:srgbClr val="000000"/>
                        </a:solidFill>
                        <a:effectLst/>
                        <a:latin typeface="Calibri" panose="020F0502020204030204" pitchFamily="34" charset="0"/>
                      </a:endParaRPr>
                    </a:p>
                  </a:txBody>
                  <a:tcPr marL="16699" marR="16699" marT="16699" marB="0" anchor="ctr"/>
                </a:tc>
                <a:extLst>
                  <a:ext uri="{0D108BD9-81ED-4DB2-BD59-A6C34878D82A}">
                    <a16:rowId xmlns:a16="http://schemas.microsoft.com/office/drawing/2014/main" val="1964554166"/>
                  </a:ext>
                </a:extLst>
              </a:tr>
            </a:tbl>
          </a:graphicData>
        </a:graphic>
      </p:graphicFrame>
      <p:sp>
        <p:nvSpPr>
          <p:cNvPr id="5" name="TextBox 4">
            <a:extLst>
              <a:ext uri="{FF2B5EF4-FFF2-40B4-BE49-F238E27FC236}">
                <a16:creationId xmlns:a16="http://schemas.microsoft.com/office/drawing/2014/main" id="{4710A50F-B254-DF85-1681-E37CBF090DC6}"/>
              </a:ext>
            </a:extLst>
          </p:cNvPr>
          <p:cNvSpPr txBox="1"/>
          <p:nvPr/>
        </p:nvSpPr>
        <p:spPr>
          <a:xfrm>
            <a:off x="1023905" y="2114400"/>
            <a:ext cx="3692293" cy="369332"/>
          </a:xfrm>
          <a:prstGeom prst="rect">
            <a:avLst/>
          </a:prstGeom>
          <a:noFill/>
        </p:spPr>
        <p:txBody>
          <a:bodyPr wrap="non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Maximum depth of tree: 5, 10, 15, 20</a:t>
            </a:r>
          </a:p>
        </p:txBody>
      </p:sp>
    </p:spTree>
    <p:extLst>
      <p:ext uri="{BB962C8B-B14F-4D97-AF65-F5344CB8AC3E}">
        <p14:creationId xmlns:p14="http://schemas.microsoft.com/office/powerpoint/2010/main" val="139591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3515-572F-64FC-4182-B1CDF0B84976}"/>
              </a:ext>
            </a:extLst>
          </p:cNvPr>
          <p:cNvSpPr>
            <a:spLocks noGrp="1"/>
          </p:cNvSpPr>
          <p:nvPr>
            <p:ph type="title"/>
          </p:nvPr>
        </p:nvSpPr>
        <p:spPr>
          <a:xfrm>
            <a:off x="838200" y="758414"/>
            <a:ext cx="10515600" cy="1325563"/>
          </a:xfrm>
        </p:spPr>
        <p:txBody>
          <a:bodyPr/>
          <a:lstStyle/>
          <a:p>
            <a:r>
              <a:rPr lang="en-US" dirty="0"/>
              <a:t>Random Forest</a:t>
            </a:r>
          </a:p>
        </p:txBody>
      </p:sp>
      <p:sp>
        <p:nvSpPr>
          <p:cNvPr id="7" name="TextBox 6">
            <a:extLst>
              <a:ext uri="{FF2B5EF4-FFF2-40B4-BE49-F238E27FC236}">
                <a16:creationId xmlns:a16="http://schemas.microsoft.com/office/drawing/2014/main" id="{EA2F672B-E483-EE89-0802-969AAED84706}"/>
              </a:ext>
            </a:extLst>
          </p:cNvPr>
          <p:cNvSpPr txBox="1"/>
          <p:nvPr/>
        </p:nvSpPr>
        <p:spPr>
          <a:xfrm>
            <a:off x="1014073" y="1937420"/>
            <a:ext cx="3692293" cy="968278"/>
          </a:xfrm>
          <a:prstGeom prst="rect">
            <a:avLst/>
          </a:prstGeom>
          <a:noFill/>
        </p:spPr>
        <p:txBody>
          <a:bodyPr wrap="none" rtlCol="0">
            <a:spAutoFit/>
          </a:bodyPr>
          <a:lstStyle/>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Impurity method: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gini</a:t>
            </a:r>
            <a:r>
              <a:rPr lang="en-US" sz="1800" dirty="0">
                <a:effectLst/>
                <a:latin typeface="Calibri" panose="020F0502020204030204" pitchFamily="34" charset="0"/>
                <a:ea typeface="Calibri" panose="020F0502020204030204" pitchFamily="34" charset="0"/>
                <a:cs typeface="Times New Roman" panose="02020603050405020304" pitchFamily="18" charset="0"/>
              </a:rPr>
              <a:t>', 'entropy'</a:t>
            </a:r>
          </a:p>
          <a:p>
            <a:pPr marR="0" lvl="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Maximum depth of tree: 5, 10, 15, 20</a:t>
            </a:r>
          </a:p>
          <a:p>
            <a:pPr marR="0" lv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Number of trees: 5, 10, 15, 20</a:t>
            </a:r>
          </a:p>
        </p:txBody>
      </p:sp>
      <p:graphicFrame>
        <p:nvGraphicFramePr>
          <p:cNvPr id="8" name="Table 7">
            <a:extLst>
              <a:ext uri="{FF2B5EF4-FFF2-40B4-BE49-F238E27FC236}">
                <a16:creationId xmlns:a16="http://schemas.microsoft.com/office/drawing/2014/main" id="{894C1E23-457F-D083-A153-47A063E9804F}"/>
              </a:ext>
            </a:extLst>
          </p:cNvPr>
          <p:cNvGraphicFramePr>
            <a:graphicFrameLocks noGrp="1"/>
          </p:cNvGraphicFramePr>
          <p:nvPr>
            <p:extLst>
              <p:ext uri="{D42A27DB-BD31-4B8C-83A1-F6EECF244321}">
                <p14:modId xmlns:p14="http://schemas.microsoft.com/office/powerpoint/2010/main" val="1811972852"/>
              </p:ext>
            </p:extLst>
          </p:nvPr>
        </p:nvGraphicFramePr>
        <p:xfrm>
          <a:off x="433378" y="3142494"/>
          <a:ext cx="11325244" cy="3135135"/>
        </p:xfrm>
        <a:graphic>
          <a:graphicData uri="http://schemas.openxmlformats.org/drawingml/2006/table">
            <a:tbl>
              <a:tblPr firstRow="1" firstCol="1" bandRow="1">
                <a:tableStyleId>{5C22544A-7EE6-4342-B048-85BDC9FD1C3A}</a:tableStyleId>
              </a:tblPr>
              <a:tblGrid>
                <a:gridCol w="1278192">
                  <a:extLst>
                    <a:ext uri="{9D8B030D-6E8A-4147-A177-3AD203B41FA5}">
                      <a16:colId xmlns:a16="http://schemas.microsoft.com/office/drawing/2014/main" val="3772085193"/>
                    </a:ext>
                  </a:extLst>
                </a:gridCol>
                <a:gridCol w="1672334">
                  <a:extLst>
                    <a:ext uri="{9D8B030D-6E8A-4147-A177-3AD203B41FA5}">
                      <a16:colId xmlns:a16="http://schemas.microsoft.com/office/drawing/2014/main" val="3546720141"/>
                    </a:ext>
                  </a:extLst>
                </a:gridCol>
                <a:gridCol w="836160">
                  <a:extLst>
                    <a:ext uri="{9D8B030D-6E8A-4147-A177-3AD203B41FA5}">
                      <a16:colId xmlns:a16="http://schemas.microsoft.com/office/drawing/2014/main" val="2196163139"/>
                    </a:ext>
                  </a:extLst>
                </a:gridCol>
                <a:gridCol w="808501">
                  <a:extLst>
                    <a:ext uri="{9D8B030D-6E8A-4147-A177-3AD203B41FA5}">
                      <a16:colId xmlns:a16="http://schemas.microsoft.com/office/drawing/2014/main" val="17189062"/>
                    </a:ext>
                  </a:extLst>
                </a:gridCol>
                <a:gridCol w="1138623">
                  <a:extLst>
                    <a:ext uri="{9D8B030D-6E8A-4147-A177-3AD203B41FA5}">
                      <a16:colId xmlns:a16="http://schemas.microsoft.com/office/drawing/2014/main" val="3928961876"/>
                    </a:ext>
                  </a:extLst>
                </a:gridCol>
                <a:gridCol w="1084457">
                  <a:extLst>
                    <a:ext uri="{9D8B030D-6E8A-4147-A177-3AD203B41FA5}">
                      <a16:colId xmlns:a16="http://schemas.microsoft.com/office/drawing/2014/main" val="713685179"/>
                    </a:ext>
                  </a:extLst>
                </a:gridCol>
                <a:gridCol w="1096700">
                  <a:extLst>
                    <a:ext uri="{9D8B030D-6E8A-4147-A177-3AD203B41FA5}">
                      <a16:colId xmlns:a16="http://schemas.microsoft.com/office/drawing/2014/main" val="1123385200"/>
                    </a:ext>
                  </a:extLst>
                </a:gridCol>
                <a:gridCol w="1081548">
                  <a:extLst>
                    <a:ext uri="{9D8B030D-6E8A-4147-A177-3AD203B41FA5}">
                      <a16:colId xmlns:a16="http://schemas.microsoft.com/office/drawing/2014/main" val="821822848"/>
                    </a:ext>
                  </a:extLst>
                </a:gridCol>
                <a:gridCol w="1099697">
                  <a:extLst>
                    <a:ext uri="{9D8B030D-6E8A-4147-A177-3AD203B41FA5}">
                      <a16:colId xmlns:a16="http://schemas.microsoft.com/office/drawing/2014/main" val="270326315"/>
                    </a:ext>
                  </a:extLst>
                </a:gridCol>
                <a:gridCol w="1229032">
                  <a:extLst>
                    <a:ext uri="{9D8B030D-6E8A-4147-A177-3AD203B41FA5}">
                      <a16:colId xmlns:a16="http://schemas.microsoft.com/office/drawing/2014/main" val="426541434"/>
                    </a:ext>
                  </a:extLst>
                </a:gridCol>
              </a:tblGrid>
              <a:tr h="387744">
                <a:tc>
                  <a:txBody>
                    <a:bodyPr/>
                    <a:lstStyle/>
                    <a:p>
                      <a:pPr marL="0" marR="0" algn="ctr">
                        <a:lnSpc>
                          <a:spcPct val="107000"/>
                        </a:lnSpc>
                        <a:spcBef>
                          <a:spcPts val="0"/>
                        </a:spcBef>
                        <a:spcAft>
                          <a:spcPts val="0"/>
                        </a:spcAft>
                      </a:pPr>
                      <a:r>
                        <a:rPr lang="en-US" sz="1900" dirty="0">
                          <a:effectLst/>
                        </a:rPr>
                        <a:t>Dataset</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a:effectLst/>
                        </a:rPr>
                        <a:t>Impurity</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dirty="0">
                          <a:effectLst/>
                        </a:rPr>
                        <a:t>Max Depth</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a:effectLst/>
                        </a:rPr>
                        <a:t>Trees</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a:effectLst/>
                        </a:rPr>
                        <a:t>ROC Area</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a:effectLst/>
                        </a:rPr>
                        <a:t>Accuracy</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dirty="0">
                          <a:effectLst/>
                        </a:rPr>
                        <a:t>True Positive Rate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a:effectLst/>
                        </a:rPr>
                        <a:t>False Positive Rate</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a:effectLst/>
                        </a:rPr>
                        <a:t>Precision</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tc>
                  <a:txBody>
                    <a:bodyPr/>
                    <a:lstStyle/>
                    <a:p>
                      <a:pPr marL="0" marR="0" algn="ctr">
                        <a:lnSpc>
                          <a:spcPct val="107000"/>
                        </a:lnSpc>
                        <a:spcBef>
                          <a:spcPts val="0"/>
                        </a:spcBef>
                        <a:spcAft>
                          <a:spcPts val="0"/>
                        </a:spcAft>
                      </a:pPr>
                      <a:r>
                        <a:rPr lang="en-US" sz="1900" dirty="0">
                          <a:effectLst/>
                        </a:rPr>
                        <a:t>F1 Score</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ctr"/>
                </a:tc>
                <a:extLst>
                  <a:ext uri="{0D108BD9-81ED-4DB2-BD59-A6C34878D82A}">
                    <a16:rowId xmlns:a16="http://schemas.microsoft.com/office/drawing/2014/main" val="2708969396"/>
                  </a:ext>
                </a:extLst>
              </a:tr>
              <a:tr h="387744">
                <a:tc>
                  <a:txBody>
                    <a:bodyPr/>
                    <a:lstStyle/>
                    <a:p>
                      <a:pPr marL="0" marR="0" algn="ctr">
                        <a:lnSpc>
                          <a:spcPct val="107000"/>
                        </a:lnSpc>
                        <a:spcBef>
                          <a:spcPts val="0"/>
                        </a:spcBef>
                        <a:spcAft>
                          <a:spcPts val="0"/>
                        </a:spcAft>
                      </a:pPr>
                      <a:r>
                        <a:rPr lang="en-US" sz="1900">
                          <a:effectLst/>
                        </a:rPr>
                        <a:t>Full Data </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entropy</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20</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20</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0.68</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0.57</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0.98</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0.87</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0.54</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0.47</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extLst>
                  <a:ext uri="{0D108BD9-81ED-4DB2-BD59-A6C34878D82A}">
                    <a16:rowId xmlns:a16="http://schemas.microsoft.com/office/drawing/2014/main" val="2515527548"/>
                  </a:ext>
                </a:extLst>
              </a:tr>
              <a:tr h="387744">
                <a:tc>
                  <a:txBody>
                    <a:bodyPr/>
                    <a:lstStyle/>
                    <a:p>
                      <a:pPr marL="0" marR="0" algn="ctr">
                        <a:lnSpc>
                          <a:spcPct val="107000"/>
                        </a:lnSpc>
                        <a:spcBef>
                          <a:spcPts val="0"/>
                        </a:spcBef>
                        <a:spcAft>
                          <a:spcPts val="0"/>
                        </a:spcAft>
                      </a:pPr>
                      <a:r>
                        <a:rPr lang="en-US" sz="1900">
                          <a:effectLst/>
                        </a:rPr>
                        <a:t>Univariate Selection Data</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entropy</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20</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20</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0.68</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0.58</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0.96</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0.83</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0.50</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extLst>
                  <a:ext uri="{0D108BD9-81ED-4DB2-BD59-A6C34878D82A}">
                    <a16:rowId xmlns:a16="http://schemas.microsoft.com/office/drawing/2014/main" val="2724271785"/>
                  </a:ext>
                </a:extLst>
              </a:tr>
              <a:tr h="387744">
                <a:tc>
                  <a:txBody>
                    <a:bodyPr/>
                    <a:lstStyle/>
                    <a:p>
                      <a:pPr marL="0" marR="0" algn="ctr">
                        <a:lnSpc>
                          <a:spcPct val="107000"/>
                        </a:lnSpc>
                        <a:spcBef>
                          <a:spcPts val="0"/>
                        </a:spcBef>
                        <a:spcAft>
                          <a:spcPts val="0"/>
                        </a:spcAft>
                      </a:pPr>
                      <a:r>
                        <a:rPr lang="en-US" sz="1900">
                          <a:effectLst/>
                        </a:rPr>
                        <a:t>Variance Selection Data</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gini</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20</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a:effectLst/>
                        </a:rPr>
                        <a:t>20</a:t>
                      </a:r>
                      <a:endParaRPr lang="en-US" sz="190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0.67</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0.58</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0.97</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0.86</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0.55</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tc>
                  <a:txBody>
                    <a:bodyPr/>
                    <a:lstStyle/>
                    <a:p>
                      <a:pPr marL="0" marR="0" algn="ctr">
                        <a:lnSpc>
                          <a:spcPct val="107000"/>
                        </a:lnSpc>
                        <a:spcBef>
                          <a:spcPts val="0"/>
                        </a:spcBef>
                        <a:spcAft>
                          <a:spcPts val="0"/>
                        </a:spcAft>
                      </a:pPr>
                      <a:r>
                        <a:rPr lang="en-US" sz="1900" dirty="0">
                          <a:effectLst/>
                        </a:rPr>
                        <a:t>0.47</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txBody>
                  <a:tcPr marL="67820" marR="67820" marT="0" marB="0" anchor="b"/>
                </a:tc>
                <a:extLst>
                  <a:ext uri="{0D108BD9-81ED-4DB2-BD59-A6C34878D82A}">
                    <a16:rowId xmlns:a16="http://schemas.microsoft.com/office/drawing/2014/main" val="1141127344"/>
                  </a:ext>
                </a:extLst>
              </a:tr>
            </a:tbl>
          </a:graphicData>
        </a:graphic>
      </p:graphicFrame>
    </p:spTree>
    <p:extLst>
      <p:ext uri="{BB962C8B-B14F-4D97-AF65-F5344CB8AC3E}">
        <p14:creationId xmlns:p14="http://schemas.microsoft.com/office/powerpoint/2010/main" val="4305315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3A8C-E817-A786-AA25-A9565FDA94C5}"/>
              </a:ext>
            </a:extLst>
          </p:cNvPr>
          <p:cNvSpPr>
            <a:spLocks noGrp="1"/>
          </p:cNvSpPr>
          <p:nvPr>
            <p:ph type="title"/>
          </p:nvPr>
        </p:nvSpPr>
        <p:spPr>
          <a:xfrm>
            <a:off x="6580233" y="2579129"/>
            <a:ext cx="4709550" cy="3433149"/>
          </a:xfrm>
        </p:spPr>
        <p:txBody>
          <a:bodyPr vert="horz" lIns="91440" tIns="45720" rIns="91440" bIns="45720" rtlCol="0" anchor="ctr">
            <a:normAutofit/>
          </a:bodyPr>
          <a:lstStyle/>
          <a:p>
            <a:r>
              <a:rPr lang="en-US" sz="4800" dirty="0"/>
              <a:t>Thank you for attention! Any questions?</a:t>
            </a:r>
          </a:p>
        </p:txBody>
      </p:sp>
      <p:pic>
        <p:nvPicPr>
          <p:cNvPr id="6" name="Picture 4" descr="Wood human figure">
            <a:extLst>
              <a:ext uri="{FF2B5EF4-FFF2-40B4-BE49-F238E27FC236}">
                <a16:creationId xmlns:a16="http://schemas.microsoft.com/office/drawing/2014/main" id="{CE9D4132-DEBE-F293-55AA-E1224CEA13C6}"/>
              </a:ext>
            </a:extLst>
          </p:cNvPr>
          <p:cNvPicPr>
            <a:picLocks noChangeAspect="1"/>
          </p:cNvPicPr>
          <p:nvPr/>
        </p:nvPicPr>
        <p:blipFill rotWithShape="1">
          <a:blip r:embed="rId2"/>
          <a:srcRect r="40666" b="-2"/>
          <a:stretch/>
        </p:blipFill>
        <p:spPr>
          <a:xfrm>
            <a:off x="20" y="10"/>
            <a:ext cx="6095978" cy="6857989"/>
          </a:xfrm>
          <a:prstGeom prst="rect">
            <a:avLst/>
          </a:prstGeom>
        </p:spPr>
      </p:pic>
    </p:spTree>
    <p:extLst>
      <p:ext uri="{BB962C8B-B14F-4D97-AF65-F5344CB8AC3E}">
        <p14:creationId xmlns:p14="http://schemas.microsoft.com/office/powerpoint/2010/main" val="326344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
            <a:extLst>
              <a:ext uri="{FF2B5EF4-FFF2-40B4-BE49-F238E27FC236}">
                <a16:creationId xmlns:a16="http://schemas.microsoft.com/office/drawing/2014/main" id="{EB6590C6-2DA6-1B2C-D9CE-19358956DE73}"/>
              </a:ext>
            </a:extLst>
          </p:cNvPr>
          <p:cNvPicPr>
            <a:picLocks noChangeAspect="1"/>
          </p:cNvPicPr>
          <p:nvPr/>
        </p:nvPicPr>
        <p:blipFill rotWithShape="1">
          <a:blip r:embed="rId2"/>
          <a:srcRect l="22286" r="33552"/>
          <a:stretch/>
        </p:blipFill>
        <p:spPr>
          <a:xfrm>
            <a:off x="20" y="-2"/>
            <a:ext cx="4845848" cy="6858002"/>
          </a:xfrm>
          <a:prstGeom prst="rect">
            <a:avLst/>
          </a:prstGeom>
        </p:spPr>
      </p:pic>
      <p:sp>
        <p:nvSpPr>
          <p:cNvPr id="2" name="Title 1">
            <a:extLst>
              <a:ext uri="{FF2B5EF4-FFF2-40B4-BE49-F238E27FC236}">
                <a16:creationId xmlns:a16="http://schemas.microsoft.com/office/drawing/2014/main" id="{D8602769-1EAB-E24D-04D0-F73C46483CA1}"/>
              </a:ext>
            </a:extLst>
          </p:cNvPr>
          <p:cNvSpPr>
            <a:spLocks noGrp="1"/>
          </p:cNvSpPr>
          <p:nvPr>
            <p:ph type="title"/>
          </p:nvPr>
        </p:nvSpPr>
        <p:spPr>
          <a:xfrm>
            <a:off x="5320841" y="156410"/>
            <a:ext cx="4369757" cy="1160060"/>
          </a:xfrm>
        </p:spPr>
        <p:txBody>
          <a:bodyPr>
            <a:normAutofit/>
          </a:bodyPr>
          <a:lstStyle/>
          <a:p>
            <a:r>
              <a:rPr lang="en-US"/>
              <a:t>Goals</a:t>
            </a:r>
            <a:endParaRPr lang="en-US" dirty="0"/>
          </a:p>
        </p:txBody>
      </p:sp>
      <p:graphicFrame>
        <p:nvGraphicFramePr>
          <p:cNvPr id="15" name="Content Placeholder 2">
            <a:extLst>
              <a:ext uri="{FF2B5EF4-FFF2-40B4-BE49-F238E27FC236}">
                <a16:creationId xmlns:a16="http://schemas.microsoft.com/office/drawing/2014/main" id="{3123360C-F2CE-FC74-9D6A-A7A49F121C7B}"/>
              </a:ext>
            </a:extLst>
          </p:cNvPr>
          <p:cNvGraphicFramePr>
            <a:graphicFrameLocks noGrp="1"/>
          </p:cNvGraphicFramePr>
          <p:nvPr>
            <p:ph idx="1"/>
          </p:nvPr>
        </p:nvGraphicFramePr>
        <p:xfrm>
          <a:off x="4944986" y="1684422"/>
          <a:ext cx="6906091" cy="4327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2941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3ABA5-597B-1750-B1E6-7CAF85CD14AE}"/>
              </a:ext>
            </a:extLst>
          </p:cNvPr>
          <p:cNvSpPr>
            <a:spLocks noGrp="1"/>
          </p:cNvSpPr>
          <p:nvPr>
            <p:ph type="title"/>
          </p:nvPr>
        </p:nvSpPr>
        <p:spPr>
          <a:xfrm>
            <a:off x="761801" y="269060"/>
            <a:ext cx="9967409" cy="1515728"/>
          </a:xfrm>
        </p:spPr>
        <p:txBody>
          <a:bodyPr>
            <a:normAutofit/>
          </a:bodyPr>
          <a:lstStyle/>
          <a:p>
            <a:r>
              <a:rPr lang="en-US" dirty="0"/>
              <a:t>Data cleaning</a:t>
            </a:r>
          </a:p>
        </p:txBody>
      </p:sp>
      <p:graphicFrame>
        <p:nvGraphicFramePr>
          <p:cNvPr id="18" name="Content Placeholder 2">
            <a:extLst>
              <a:ext uri="{FF2B5EF4-FFF2-40B4-BE49-F238E27FC236}">
                <a16:creationId xmlns:a16="http://schemas.microsoft.com/office/drawing/2014/main" id="{43A981D4-271E-41D7-39A3-3AF09DD0F3A9}"/>
              </a:ext>
            </a:extLst>
          </p:cNvPr>
          <p:cNvGraphicFramePr>
            <a:graphicFrameLocks noGrp="1"/>
          </p:cNvGraphicFramePr>
          <p:nvPr>
            <p:ph idx="1"/>
          </p:nvPr>
        </p:nvGraphicFramePr>
        <p:xfrm>
          <a:off x="649729" y="1784788"/>
          <a:ext cx="8537134" cy="44552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Graphic 6" descr="Pilot">
            <a:extLst>
              <a:ext uri="{FF2B5EF4-FFF2-40B4-BE49-F238E27FC236}">
                <a16:creationId xmlns:a16="http://schemas.microsoft.com/office/drawing/2014/main" id="{17932B86-1490-E6F1-1E86-349394A626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8539" y="1512175"/>
            <a:ext cx="3219163" cy="3219163"/>
          </a:xfrm>
          <a:prstGeom prst="rect">
            <a:avLst/>
          </a:prstGeom>
        </p:spPr>
      </p:pic>
    </p:spTree>
    <p:extLst>
      <p:ext uri="{BB962C8B-B14F-4D97-AF65-F5344CB8AC3E}">
        <p14:creationId xmlns:p14="http://schemas.microsoft.com/office/powerpoint/2010/main" val="718256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Plane in red circle">
            <a:extLst>
              <a:ext uri="{FF2B5EF4-FFF2-40B4-BE49-F238E27FC236}">
                <a16:creationId xmlns:a16="http://schemas.microsoft.com/office/drawing/2014/main" id="{FFF27E01-6A78-B5BC-0908-D328D99E92DA}"/>
              </a:ext>
            </a:extLst>
          </p:cNvPr>
          <p:cNvPicPr>
            <a:picLocks noChangeAspect="1"/>
          </p:cNvPicPr>
          <p:nvPr/>
        </p:nvPicPr>
        <p:blipFill rotWithShape="1">
          <a:blip r:embed="rId2"/>
          <a:srcRect l="8681" r="9479" b="1"/>
          <a:stretch/>
        </p:blipFill>
        <p:spPr>
          <a:xfrm>
            <a:off x="20" y="2278235"/>
            <a:ext cx="5354463" cy="4579765"/>
          </a:xfrm>
          <a:prstGeom prst="rect">
            <a:avLst/>
          </a:prstGeom>
        </p:spPr>
      </p:pic>
      <p:sp>
        <p:nvSpPr>
          <p:cNvPr id="2" name="Title 1">
            <a:extLst>
              <a:ext uri="{FF2B5EF4-FFF2-40B4-BE49-F238E27FC236}">
                <a16:creationId xmlns:a16="http://schemas.microsoft.com/office/drawing/2014/main" id="{04A84CD2-C29A-AFDB-99F6-032A66034F71}"/>
              </a:ext>
            </a:extLst>
          </p:cNvPr>
          <p:cNvSpPr>
            <a:spLocks noGrp="1"/>
          </p:cNvSpPr>
          <p:nvPr>
            <p:ph type="title"/>
          </p:nvPr>
        </p:nvSpPr>
        <p:spPr>
          <a:xfrm>
            <a:off x="749770" y="510067"/>
            <a:ext cx="9906799" cy="1304446"/>
          </a:xfrm>
        </p:spPr>
        <p:txBody>
          <a:bodyPr>
            <a:normAutofit/>
          </a:bodyPr>
          <a:lstStyle/>
          <a:p>
            <a:r>
              <a:rPr lang="en-US" dirty="0"/>
              <a:t>Data transformation</a:t>
            </a:r>
          </a:p>
        </p:txBody>
      </p:sp>
      <p:sp>
        <p:nvSpPr>
          <p:cNvPr id="8" name="Content Placeholder 2">
            <a:extLst>
              <a:ext uri="{FF2B5EF4-FFF2-40B4-BE49-F238E27FC236}">
                <a16:creationId xmlns:a16="http://schemas.microsoft.com/office/drawing/2014/main" id="{20DA6367-A5EA-8A3F-93D3-93497D060B3D}"/>
              </a:ext>
            </a:extLst>
          </p:cNvPr>
          <p:cNvSpPr>
            <a:spLocks noGrp="1"/>
          </p:cNvSpPr>
          <p:nvPr>
            <p:ph idx="1"/>
          </p:nvPr>
        </p:nvSpPr>
        <p:spPr>
          <a:xfrm>
            <a:off x="5486401" y="2284808"/>
            <a:ext cx="6600824" cy="4573191"/>
          </a:xfrm>
        </p:spPr>
        <p:txBody>
          <a:bodyPr anchor="ctr">
            <a:normAutofit/>
          </a:bodyPr>
          <a:lstStyle/>
          <a:p>
            <a:pPr marL="342900" marR="0" lvl="0" indent="-342900">
              <a:lnSpc>
                <a:spcPct val="100000"/>
              </a:lnSpc>
              <a:spcBef>
                <a:spcPts val="0"/>
              </a:spcBef>
              <a:spcAft>
                <a:spcPts val="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Created a target variable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Delay_Status</a:t>
            </a:r>
            <a:r>
              <a:rPr lang="en-US" sz="2000" dirty="0">
                <a:effectLst/>
                <a:latin typeface="Calibri" panose="020F0502020204030204" pitchFamily="34" charset="0"/>
                <a:ea typeface="Calibri" panose="020F0502020204030204" pitchFamily="34" charset="0"/>
                <a:cs typeface="Times New Roman" panose="02020603050405020304" pitchFamily="18" charset="0"/>
              </a:rPr>
              <a:t>’. All the flights which had delayed arrival and departure times were considered as having been delayed and the rest were not delayed. This variable was made using the data from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DepDelay</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ArrDelay</a:t>
            </a:r>
            <a:r>
              <a:rPr lang="en-US" sz="2000" dirty="0">
                <a:effectLst/>
                <a:latin typeface="Calibri" panose="020F0502020204030204" pitchFamily="34" charset="0"/>
                <a:ea typeface="Calibri" panose="020F0502020204030204" pitchFamily="34" charset="0"/>
                <a:cs typeface="Times New Roman" panose="02020603050405020304" pitchFamily="18" charset="0"/>
              </a:rPr>
              <a:t>' columns. Therefore, after creating the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Delay_Status</a:t>
            </a:r>
            <a:r>
              <a:rPr lang="en-US" sz="2000" dirty="0">
                <a:effectLst/>
                <a:latin typeface="Calibri" panose="020F0502020204030204" pitchFamily="34" charset="0"/>
                <a:ea typeface="Calibri" panose="020F0502020204030204" pitchFamily="34" charset="0"/>
                <a:cs typeface="Times New Roman" panose="02020603050405020304" pitchFamily="18" charset="0"/>
              </a:rPr>
              <a:t>’ column, these two columns were removed.</a:t>
            </a:r>
          </a:p>
          <a:p>
            <a:pPr marL="342900" marR="0" lvl="0" indent="-342900">
              <a:lnSpc>
                <a:spcPct val="100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columns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OriginCityName</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DestCityName</a:t>
            </a:r>
            <a:r>
              <a:rPr lang="en-US" sz="2000" dirty="0">
                <a:effectLst/>
                <a:latin typeface="Calibri" panose="020F0502020204030204" pitchFamily="34" charset="0"/>
                <a:ea typeface="Calibri" panose="020F0502020204030204" pitchFamily="34" charset="0"/>
                <a:cs typeface="Times New Roman" panose="02020603050405020304" pitchFamily="18" charset="0"/>
              </a:rPr>
              <a:t>’ were split into two, one having the city name and the other having the name of the state in which the city was located.</a:t>
            </a:r>
          </a:p>
          <a:p>
            <a:pPr marL="342900" marR="0" lvl="0" indent="-342900">
              <a:lnSpc>
                <a:spcPct val="100000"/>
              </a:lnSpc>
              <a:spcBef>
                <a:spcPts val="0"/>
              </a:spcBef>
              <a:spcAft>
                <a:spcPts val="800"/>
              </a:spcAft>
              <a:buFont typeface="+mj-lt"/>
              <a:buAutoNum type="arabicPeriod"/>
            </a:pPr>
            <a:r>
              <a:rPr lang="en-US" sz="2000" dirty="0">
                <a:effectLst/>
                <a:latin typeface="Calibri" panose="020F0502020204030204" pitchFamily="34" charset="0"/>
                <a:ea typeface="Calibri" panose="020F0502020204030204" pitchFamily="34" charset="0"/>
                <a:cs typeface="Times New Roman" panose="02020603050405020304" pitchFamily="18" charset="0"/>
              </a:rPr>
              <a:t>The columns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ArrTime</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DepTime</a:t>
            </a:r>
            <a:r>
              <a:rPr lang="en-US" sz="2000" dirty="0">
                <a:effectLst/>
                <a:latin typeface="Calibri" panose="020F0502020204030204" pitchFamily="34" charset="0"/>
                <a:ea typeface="Calibri" panose="020F0502020204030204" pitchFamily="34" charset="0"/>
                <a:cs typeface="Times New Roman" panose="02020603050405020304" pitchFamily="18" charset="0"/>
              </a:rPr>
              <a:t>’ were converted to date time format and then split into hours and minutes column. Subsequently, the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ArrTime</a:t>
            </a:r>
            <a:r>
              <a:rPr lang="en-US" sz="2000" dirty="0">
                <a:effectLst/>
                <a:latin typeface="Calibri" panose="020F0502020204030204" pitchFamily="34" charset="0"/>
                <a:ea typeface="Calibri" panose="020F0502020204030204" pitchFamily="34" charset="0"/>
                <a:cs typeface="Times New Roman" panose="02020603050405020304" pitchFamily="18" charset="0"/>
              </a:rPr>
              <a:t>’ and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DepTime</a:t>
            </a:r>
            <a:r>
              <a:rPr lang="en-US" sz="2000" dirty="0">
                <a:effectLst/>
                <a:latin typeface="Calibri" panose="020F0502020204030204" pitchFamily="34" charset="0"/>
                <a:ea typeface="Calibri" panose="020F0502020204030204" pitchFamily="34" charset="0"/>
                <a:cs typeface="Times New Roman" panose="02020603050405020304" pitchFamily="18" charset="0"/>
              </a:rPr>
              <a:t>’ columns were then removed.</a:t>
            </a:r>
          </a:p>
          <a:p>
            <a:pPr>
              <a:lnSpc>
                <a:spcPct val="100000"/>
              </a:lnSpc>
            </a:pPr>
            <a:endParaRPr lang="en-US" sz="2000" dirty="0"/>
          </a:p>
        </p:txBody>
      </p:sp>
    </p:spTree>
    <p:extLst>
      <p:ext uri="{BB962C8B-B14F-4D97-AF65-F5344CB8AC3E}">
        <p14:creationId xmlns:p14="http://schemas.microsoft.com/office/powerpoint/2010/main" val="1950688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Vibrant multicolour checkered floor design">
            <a:extLst>
              <a:ext uri="{FF2B5EF4-FFF2-40B4-BE49-F238E27FC236}">
                <a16:creationId xmlns:a16="http://schemas.microsoft.com/office/drawing/2014/main" id="{8726A06C-C8E4-87E4-5381-7FA6C9259261}"/>
              </a:ext>
            </a:extLst>
          </p:cNvPr>
          <p:cNvPicPr>
            <a:picLocks noChangeAspect="1"/>
          </p:cNvPicPr>
          <p:nvPr/>
        </p:nvPicPr>
        <p:blipFill rotWithShape="1">
          <a:blip r:embed="rId2"/>
          <a:srcRect t="8832" r="1" b="1"/>
          <a:stretch/>
        </p:blipFill>
        <p:spPr>
          <a:xfrm>
            <a:off x="20" y="-1"/>
            <a:ext cx="11144289" cy="6858001"/>
          </a:xfrm>
          <a:prstGeom prst="rect">
            <a:avLst/>
          </a:prstGeom>
          <a:effectLst>
            <a:outerShdw blurRad="596900" dist="330200" dir="8820000" sx="87000" sy="87000" algn="ctr" rotWithShape="0">
              <a:srgbClr val="000000">
                <a:alpha val="29000"/>
              </a:srgbClr>
            </a:outerShdw>
          </a:effectLst>
        </p:spPr>
      </p:pic>
      <p:sp>
        <p:nvSpPr>
          <p:cNvPr id="2" name="Title 1">
            <a:extLst>
              <a:ext uri="{FF2B5EF4-FFF2-40B4-BE49-F238E27FC236}">
                <a16:creationId xmlns:a16="http://schemas.microsoft.com/office/drawing/2014/main" id="{1B65F750-8FC0-B625-7CF6-1AB785B68AF7}"/>
              </a:ext>
            </a:extLst>
          </p:cNvPr>
          <p:cNvSpPr>
            <a:spLocks noGrp="1"/>
          </p:cNvSpPr>
          <p:nvPr>
            <p:ph type="title"/>
          </p:nvPr>
        </p:nvSpPr>
        <p:spPr>
          <a:xfrm>
            <a:off x="589558" y="1549597"/>
            <a:ext cx="4501057" cy="2483316"/>
          </a:xfrm>
        </p:spPr>
        <p:txBody>
          <a:bodyPr vert="horz" lIns="91440" tIns="45720" rIns="91440" bIns="45720" rtlCol="0" anchor="b">
            <a:normAutofit/>
          </a:bodyPr>
          <a:lstStyle/>
          <a:p>
            <a:r>
              <a:rPr lang="en-US" sz="4800">
                <a:solidFill>
                  <a:srgbClr val="FFFFFF"/>
                </a:solidFill>
              </a:rPr>
              <a:t>Data Visualization</a:t>
            </a:r>
          </a:p>
        </p:txBody>
      </p:sp>
    </p:spTree>
    <p:extLst>
      <p:ext uri="{BB962C8B-B14F-4D97-AF65-F5344CB8AC3E}">
        <p14:creationId xmlns:p14="http://schemas.microsoft.com/office/powerpoint/2010/main" val="249495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lipart, vector graphics, screenshot&#10;&#10;Description automatically generated">
            <a:extLst>
              <a:ext uri="{FF2B5EF4-FFF2-40B4-BE49-F238E27FC236}">
                <a16:creationId xmlns:a16="http://schemas.microsoft.com/office/drawing/2014/main" id="{7BB7DD59-1E40-31FF-CF0D-3D3E1CD68EBA}"/>
              </a:ext>
            </a:extLst>
          </p:cNvPr>
          <p:cNvPicPr>
            <a:picLocks noChangeAspect="1"/>
          </p:cNvPicPr>
          <p:nvPr/>
        </p:nvPicPr>
        <p:blipFill>
          <a:blip r:embed="rId2"/>
          <a:stretch>
            <a:fillRect/>
          </a:stretch>
        </p:blipFill>
        <p:spPr>
          <a:xfrm>
            <a:off x="523845" y="-1"/>
            <a:ext cx="5042650" cy="3429002"/>
          </a:xfrm>
          <a:prstGeom prst="rect">
            <a:avLst/>
          </a:prstGeom>
        </p:spPr>
      </p:pic>
      <p:pic>
        <p:nvPicPr>
          <p:cNvPr id="3" name="Picture 2">
            <a:extLst>
              <a:ext uri="{FF2B5EF4-FFF2-40B4-BE49-F238E27FC236}">
                <a16:creationId xmlns:a16="http://schemas.microsoft.com/office/drawing/2014/main" id="{68D27C17-25A2-585E-CB92-CC53A1CC305E}"/>
              </a:ext>
            </a:extLst>
          </p:cNvPr>
          <p:cNvPicPr>
            <a:picLocks noChangeAspect="1"/>
          </p:cNvPicPr>
          <p:nvPr/>
        </p:nvPicPr>
        <p:blipFill>
          <a:blip r:embed="rId3"/>
          <a:stretch>
            <a:fillRect/>
          </a:stretch>
        </p:blipFill>
        <p:spPr>
          <a:xfrm>
            <a:off x="5843240" y="77082"/>
            <a:ext cx="5539875" cy="3351918"/>
          </a:xfrm>
          <a:prstGeom prst="rect">
            <a:avLst/>
          </a:prstGeom>
        </p:spPr>
      </p:pic>
      <p:pic>
        <p:nvPicPr>
          <p:cNvPr id="6" name="Picture 5">
            <a:extLst>
              <a:ext uri="{FF2B5EF4-FFF2-40B4-BE49-F238E27FC236}">
                <a16:creationId xmlns:a16="http://schemas.microsoft.com/office/drawing/2014/main" id="{318C5264-D3D3-05D1-7ADD-4571751DFC92}"/>
              </a:ext>
            </a:extLst>
          </p:cNvPr>
          <p:cNvPicPr>
            <a:picLocks noChangeAspect="1"/>
          </p:cNvPicPr>
          <p:nvPr/>
        </p:nvPicPr>
        <p:blipFill>
          <a:blip r:embed="rId4"/>
          <a:stretch>
            <a:fillRect/>
          </a:stretch>
        </p:blipFill>
        <p:spPr>
          <a:xfrm>
            <a:off x="1057996" y="3226462"/>
            <a:ext cx="4508500" cy="3013617"/>
          </a:xfrm>
          <a:prstGeom prst="rect">
            <a:avLst/>
          </a:prstGeom>
        </p:spPr>
      </p:pic>
      <p:pic>
        <p:nvPicPr>
          <p:cNvPr id="8" name="Picture 7">
            <a:extLst>
              <a:ext uri="{FF2B5EF4-FFF2-40B4-BE49-F238E27FC236}">
                <a16:creationId xmlns:a16="http://schemas.microsoft.com/office/drawing/2014/main" id="{A849E0C3-124D-A1AD-E1A2-3865AABF15EC}"/>
              </a:ext>
            </a:extLst>
          </p:cNvPr>
          <p:cNvPicPr>
            <a:picLocks noChangeAspect="1"/>
          </p:cNvPicPr>
          <p:nvPr/>
        </p:nvPicPr>
        <p:blipFill>
          <a:blip r:embed="rId5"/>
          <a:stretch>
            <a:fillRect/>
          </a:stretch>
        </p:blipFill>
        <p:spPr>
          <a:xfrm>
            <a:off x="5898787" y="3506082"/>
            <a:ext cx="5769368" cy="638003"/>
          </a:xfrm>
          <a:prstGeom prst="rect">
            <a:avLst/>
          </a:prstGeom>
        </p:spPr>
      </p:pic>
      <p:pic>
        <p:nvPicPr>
          <p:cNvPr id="12" name="Picture 11">
            <a:extLst>
              <a:ext uri="{FF2B5EF4-FFF2-40B4-BE49-F238E27FC236}">
                <a16:creationId xmlns:a16="http://schemas.microsoft.com/office/drawing/2014/main" id="{6413D353-4DE1-5ED0-090C-1B3586784357}"/>
              </a:ext>
            </a:extLst>
          </p:cNvPr>
          <p:cNvPicPr>
            <a:picLocks noChangeAspect="1"/>
          </p:cNvPicPr>
          <p:nvPr/>
        </p:nvPicPr>
        <p:blipFill>
          <a:blip r:embed="rId6"/>
          <a:stretch>
            <a:fillRect/>
          </a:stretch>
        </p:blipFill>
        <p:spPr>
          <a:xfrm>
            <a:off x="5843239" y="4152179"/>
            <a:ext cx="5821861" cy="2087899"/>
          </a:xfrm>
          <a:prstGeom prst="rect">
            <a:avLst/>
          </a:prstGeom>
        </p:spPr>
      </p:pic>
    </p:spTree>
    <p:extLst>
      <p:ext uri="{BB962C8B-B14F-4D97-AF65-F5344CB8AC3E}">
        <p14:creationId xmlns:p14="http://schemas.microsoft.com/office/powerpoint/2010/main" val="5588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BC35185D-5641-C966-180C-27468ECB53D0}"/>
              </a:ext>
            </a:extLst>
          </p:cNvPr>
          <p:cNvPicPr>
            <a:picLocks noChangeAspect="1"/>
          </p:cNvPicPr>
          <p:nvPr/>
        </p:nvPicPr>
        <p:blipFill>
          <a:blip r:embed="rId2"/>
          <a:stretch>
            <a:fillRect/>
          </a:stretch>
        </p:blipFill>
        <p:spPr>
          <a:xfrm>
            <a:off x="589459" y="138545"/>
            <a:ext cx="5820405" cy="3845778"/>
          </a:xfrm>
          <a:prstGeom prst="rect">
            <a:avLst/>
          </a:prstGeom>
        </p:spPr>
      </p:pic>
      <p:sp>
        <p:nvSpPr>
          <p:cNvPr id="2" name="TextBox 1">
            <a:extLst>
              <a:ext uri="{FF2B5EF4-FFF2-40B4-BE49-F238E27FC236}">
                <a16:creationId xmlns:a16="http://schemas.microsoft.com/office/drawing/2014/main" id="{6A9AA3FA-491B-ABB2-BBE6-E535B8DB2DE5}"/>
              </a:ext>
            </a:extLst>
          </p:cNvPr>
          <p:cNvSpPr txBox="1"/>
          <p:nvPr/>
        </p:nvSpPr>
        <p:spPr>
          <a:xfrm>
            <a:off x="6612673" y="479502"/>
            <a:ext cx="4159405" cy="1477328"/>
          </a:xfrm>
          <a:prstGeom prst="rect">
            <a:avLst/>
          </a:prstGeom>
          <a:noFill/>
        </p:spPr>
        <p:txBody>
          <a:bodyPr wrap="square" rtlCol="0">
            <a:spAutoFit/>
          </a:bodyPr>
          <a:lstStyle/>
          <a:p>
            <a:r>
              <a:rPr lang="en-US" dirty="0"/>
              <a:t>To help better understand the dataset, we have created a new column ‘</a:t>
            </a:r>
            <a:r>
              <a:rPr lang="en-US" dirty="0" err="1">
                <a:solidFill>
                  <a:srgbClr val="FF0000"/>
                </a:solidFill>
              </a:rPr>
              <a:t>DelayGroup</a:t>
            </a:r>
            <a:r>
              <a:rPr lang="en-US" dirty="0"/>
              <a:t>’ from distributing the values of ‘</a:t>
            </a:r>
            <a:r>
              <a:rPr lang="en-US" dirty="0" err="1">
                <a:solidFill>
                  <a:srgbClr val="FF0000"/>
                </a:solidFill>
              </a:rPr>
              <a:t>DepDelay</a:t>
            </a:r>
            <a:r>
              <a:rPr lang="en-US" dirty="0"/>
              <a:t>’ column as shown below.</a:t>
            </a:r>
          </a:p>
        </p:txBody>
      </p:sp>
      <p:pic>
        <p:nvPicPr>
          <p:cNvPr id="7" name="Picture 6">
            <a:extLst>
              <a:ext uri="{FF2B5EF4-FFF2-40B4-BE49-F238E27FC236}">
                <a16:creationId xmlns:a16="http://schemas.microsoft.com/office/drawing/2014/main" id="{F3D78C3D-BCDF-A324-8DC7-971298F3A570}"/>
              </a:ext>
            </a:extLst>
          </p:cNvPr>
          <p:cNvPicPr>
            <a:picLocks noChangeAspect="1"/>
          </p:cNvPicPr>
          <p:nvPr/>
        </p:nvPicPr>
        <p:blipFill>
          <a:blip r:embed="rId3"/>
          <a:stretch>
            <a:fillRect/>
          </a:stretch>
        </p:blipFill>
        <p:spPr>
          <a:xfrm>
            <a:off x="269954" y="4047046"/>
            <a:ext cx="10502124" cy="2749285"/>
          </a:xfrm>
          <a:prstGeom prst="rect">
            <a:avLst/>
          </a:prstGeom>
        </p:spPr>
      </p:pic>
    </p:spTree>
    <p:extLst>
      <p:ext uri="{BB962C8B-B14F-4D97-AF65-F5344CB8AC3E}">
        <p14:creationId xmlns:p14="http://schemas.microsoft.com/office/powerpoint/2010/main" val="3012877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D6D17-C9A8-1444-8C7C-C46D40D4A027}"/>
              </a:ext>
            </a:extLst>
          </p:cNvPr>
          <p:cNvSpPr>
            <a:spLocks noGrp="1"/>
          </p:cNvSpPr>
          <p:nvPr>
            <p:ph type="title"/>
          </p:nvPr>
        </p:nvSpPr>
        <p:spPr/>
        <p:txBody>
          <a:bodyPr/>
          <a:lstStyle/>
          <a:p>
            <a:endParaRPr lang="en-US"/>
          </a:p>
        </p:txBody>
      </p:sp>
      <p:pic>
        <p:nvPicPr>
          <p:cNvPr id="5" name="Content Placeholder 4" descr="Chart, bar chart&#10;&#10;Description automatically generated">
            <a:extLst>
              <a:ext uri="{FF2B5EF4-FFF2-40B4-BE49-F238E27FC236}">
                <a16:creationId xmlns:a16="http://schemas.microsoft.com/office/drawing/2014/main" id="{26CAB814-BB11-BA83-07F8-0B80208B7CD1}"/>
              </a:ext>
            </a:extLst>
          </p:cNvPr>
          <p:cNvPicPr>
            <a:picLocks noGrp="1" noChangeAspect="1"/>
          </p:cNvPicPr>
          <p:nvPr>
            <p:ph idx="1"/>
          </p:nvPr>
        </p:nvPicPr>
        <p:blipFill>
          <a:blip r:embed="rId2"/>
          <a:stretch>
            <a:fillRect/>
          </a:stretch>
        </p:blipFill>
        <p:spPr>
          <a:xfrm>
            <a:off x="0" y="134470"/>
            <a:ext cx="12191999" cy="6723529"/>
          </a:xfrm>
        </p:spPr>
      </p:pic>
    </p:spTree>
    <p:extLst>
      <p:ext uri="{BB962C8B-B14F-4D97-AF65-F5344CB8AC3E}">
        <p14:creationId xmlns:p14="http://schemas.microsoft.com/office/powerpoint/2010/main" val="3991196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3197</TotalTime>
  <Words>1207</Words>
  <Application>Microsoft Office PowerPoint</Application>
  <PresentationFormat>Widescreen</PresentationFormat>
  <Paragraphs>396</Paragraphs>
  <Slides>26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Bierstadt</vt:lpstr>
      <vt:lpstr>Calibri</vt:lpstr>
      <vt:lpstr>Calibri Light</vt:lpstr>
      <vt:lpstr>STIXGeneral-Italic</vt:lpstr>
      <vt:lpstr>STIXGeneral-Regular</vt:lpstr>
      <vt:lpstr>STIXSizeOneSym</vt:lpstr>
      <vt:lpstr>Office Theme</vt:lpstr>
      <vt:lpstr>Air flight status detection</vt:lpstr>
      <vt:lpstr>About Dataset</vt:lpstr>
      <vt:lpstr>Goals</vt:lpstr>
      <vt:lpstr>Data cleaning</vt:lpstr>
      <vt:lpstr>Data transformation</vt:lpstr>
      <vt:lpstr>Data Visualization</vt:lpstr>
      <vt:lpstr>PowerPoint Presentation</vt:lpstr>
      <vt:lpstr>PowerPoint Presentation</vt:lpstr>
      <vt:lpstr>PowerPoint Presentation</vt:lpstr>
      <vt:lpstr>Statistical Analysis</vt:lpstr>
      <vt:lpstr>PowerPoint Presentation</vt:lpstr>
      <vt:lpstr>Hypothesis Testing(Chi Squared Test)</vt:lpstr>
      <vt:lpstr>Feature Selection</vt:lpstr>
      <vt:lpstr>Univariate Feature Selection</vt:lpstr>
      <vt:lpstr>Variance Threshold Selection</vt:lpstr>
      <vt:lpstr>Machine Learning Models Application</vt:lpstr>
      <vt:lpstr>Pipeline stages</vt:lpstr>
      <vt:lpstr>Logistic Regression</vt:lpstr>
      <vt:lpstr>Logistic Regression</vt:lpstr>
      <vt:lpstr>Logistic Regression with cross validation</vt:lpstr>
      <vt:lpstr>Decision Tree</vt:lpstr>
      <vt:lpstr>Linear Support Vector Machine</vt:lpstr>
      <vt:lpstr>Naïve Bayes</vt:lpstr>
      <vt:lpstr>Gradient Boosted Trees</vt:lpstr>
      <vt:lpstr>Random Forest</vt:lpstr>
      <vt:lpstr>Thank you for attention! 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 flight status detection</dc:title>
  <dc:creator>Sadakbayev, Serikzhan</dc:creator>
  <cp:lastModifiedBy>Muhammad Osama</cp:lastModifiedBy>
  <cp:revision>9</cp:revision>
  <dcterms:created xsi:type="dcterms:W3CDTF">2022-11-29T21:34:07Z</dcterms:created>
  <dcterms:modified xsi:type="dcterms:W3CDTF">2022-12-07T22:08:49Z</dcterms:modified>
</cp:coreProperties>
</file>